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24382413" cy="13716000"/>
  <p:notesSz cx="6858000" cy="9144000"/>
  <p:defaultText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AAAAA"/>
    <a:srgbClr val="CCCCCC"/>
    <a:srgbClr val="D8D8D8"/>
    <a:srgbClr val="666666"/>
    <a:srgbClr val="F2F2F2"/>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94701" autoAdjust="0"/>
  </p:normalViewPr>
  <p:slideViewPr>
    <p:cSldViewPr snapToGrid="0">
      <p:cViewPr varScale="1">
        <p:scale>
          <a:sx n="52" d="100"/>
          <a:sy n="52" d="100"/>
        </p:scale>
        <p:origin x="168" y="68"/>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376022-AD5C-40DD-B5D5-AAE0981A0B7C}" type="datetimeFigureOut">
              <a:rPr lang="en-AU" smtClean="0"/>
              <a:t>24/08/2022</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C3C8FB-BD51-4CB9-82D2-047DB7DFD923}" type="slidenum">
              <a:rPr lang="en-AU" smtClean="0"/>
              <a:t>‹#›</a:t>
            </a:fld>
            <a:endParaRPr lang="en-AU"/>
          </a:p>
        </p:txBody>
      </p:sp>
    </p:spTree>
    <p:extLst>
      <p:ext uri="{BB962C8B-B14F-4D97-AF65-F5344CB8AC3E}">
        <p14:creationId xmlns:p14="http://schemas.microsoft.com/office/powerpoint/2010/main" val="3066935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hyperlink" Target="mailto:research@respectvictoria.vic.gov.au"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hyperlink" Target="mailto:research@respectvictoria.vic.gov.au"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mailto:research@respectvictoria.vic.gov.au" TargetMode="Externa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keholder Matrix">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59F7A31-995D-877E-FC8F-2A235AD904D8}"/>
              </a:ext>
            </a:extLst>
          </p:cNvPr>
          <p:cNvSpPr/>
          <p:nvPr userDrawn="1"/>
        </p:nvSpPr>
        <p:spPr>
          <a:xfrm>
            <a:off x="0" y="0"/>
            <a:ext cx="24382413" cy="298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2">
            <a:extLst>
              <a:ext uri="{FF2B5EF4-FFF2-40B4-BE49-F238E27FC236}">
                <a16:creationId xmlns:a16="http://schemas.microsoft.com/office/drawing/2014/main" id="{4C6894AC-A6FF-4C78-BD1B-BD484004B46F}"/>
              </a:ext>
            </a:extLst>
          </p:cNvPr>
          <p:cNvSpPr>
            <a:spLocks noGrp="1"/>
          </p:cNvSpPr>
          <p:nvPr>
            <p:ph type="title"/>
          </p:nvPr>
        </p:nvSpPr>
        <p:spPr/>
        <p:txBody>
          <a:bodyPr/>
          <a:lstStyle/>
          <a:p>
            <a:r>
              <a:rPr lang="en-US"/>
              <a:t>Click to edit Master title style</a:t>
            </a:r>
            <a:endParaRPr lang="en-GB"/>
          </a:p>
        </p:txBody>
      </p:sp>
      <p:sp>
        <p:nvSpPr>
          <p:cNvPr id="15" name="Text Placeholder 14">
            <a:extLst>
              <a:ext uri="{FF2B5EF4-FFF2-40B4-BE49-F238E27FC236}">
                <a16:creationId xmlns:a16="http://schemas.microsoft.com/office/drawing/2014/main" id="{4578E594-51C8-D30B-014F-4ED994618BF4}"/>
              </a:ext>
            </a:extLst>
          </p:cNvPr>
          <p:cNvSpPr>
            <a:spLocks noGrp="1"/>
          </p:cNvSpPr>
          <p:nvPr>
            <p:ph type="body" sz="quarter" idx="11"/>
          </p:nvPr>
        </p:nvSpPr>
        <p:spPr>
          <a:xfrm>
            <a:off x="625704" y="1742624"/>
            <a:ext cx="23148696" cy="900112"/>
          </a:xfrm>
        </p:spPr>
        <p:txBody>
          <a:bodyPr/>
          <a:lstStyle>
            <a:lvl1pPr>
              <a:lnSpc>
                <a:spcPct val="95000"/>
              </a:lnSpc>
              <a:defRPr spc="-40" baseline="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22" name="Table Placeholder 12">
            <a:extLst>
              <a:ext uri="{FF2B5EF4-FFF2-40B4-BE49-F238E27FC236}">
                <a16:creationId xmlns:a16="http://schemas.microsoft.com/office/drawing/2014/main" id="{447D7E00-83BD-36DB-3F9E-67C999D70521}"/>
              </a:ext>
            </a:extLst>
          </p:cNvPr>
          <p:cNvSpPr>
            <a:spLocks noGrp="1"/>
          </p:cNvSpPr>
          <p:nvPr>
            <p:ph type="tbl" sz="quarter" idx="10"/>
          </p:nvPr>
        </p:nvSpPr>
        <p:spPr>
          <a:xfrm>
            <a:off x="625705" y="3329795"/>
            <a:ext cx="23148696" cy="8460000"/>
          </a:xfrm>
        </p:spPr>
        <p:txBody>
          <a:bodyPr/>
          <a:lstStyle/>
          <a:p>
            <a:r>
              <a:rPr lang="en-GB" dirty="0"/>
              <a:t>Click icon to add table</a:t>
            </a:r>
            <a:endParaRPr lang="en-AU" dirty="0"/>
          </a:p>
        </p:txBody>
      </p:sp>
      <p:sp>
        <p:nvSpPr>
          <p:cNvPr id="16" name="Text Placeholder 7">
            <a:extLst>
              <a:ext uri="{FF2B5EF4-FFF2-40B4-BE49-F238E27FC236}">
                <a16:creationId xmlns:a16="http://schemas.microsoft.com/office/drawing/2014/main" id="{4F79D83D-6FFF-FDAF-AF3F-191D25BEDBB5}"/>
              </a:ext>
            </a:extLst>
          </p:cNvPr>
          <p:cNvSpPr>
            <a:spLocks noGrp="1"/>
          </p:cNvSpPr>
          <p:nvPr>
            <p:ph type="body" sz="quarter" idx="13" hasCustomPrompt="1"/>
          </p:nvPr>
        </p:nvSpPr>
        <p:spPr>
          <a:xfrm>
            <a:off x="625704" y="12488778"/>
            <a:ext cx="14580000" cy="684000"/>
          </a:xfrm>
          <a:noFill/>
        </p:spPr>
        <p:txBody>
          <a:bodyPr anchor="b"/>
          <a:lstStyle>
            <a:lvl1pPr>
              <a:defRPr sz="1400" b="1" spc="0" baseline="0"/>
            </a:lvl1pPr>
            <a:lvl2pPr marL="0" indent="0">
              <a:buNone/>
              <a:defRPr sz="1200" b="0"/>
            </a:lvl2pPr>
            <a:lvl3pPr marL="0" indent="0">
              <a:buNone/>
              <a:defRPr sz="1400" b="1"/>
            </a:lvl3pPr>
            <a:lvl4pPr>
              <a:defRPr sz="1400" b="1"/>
            </a:lvl4pPr>
            <a:lvl5pPr>
              <a:defRPr sz="1400" b="1"/>
            </a:lvl5pPr>
            <a:lvl6pPr>
              <a:defRPr sz="1400" b="1"/>
            </a:lvl6pPr>
            <a:lvl7pPr>
              <a:defRPr sz="1400" b="1"/>
            </a:lvl7pPr>
            <a:lvl8pPr>
              <a:defRPr sz="1400" b="1"/>
            </a:lvl8pPr>
            <a:lvl9pPr>
              <a:defRPr sz="1400" b="1"/>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AU" dirty="0"/>
          </a:p>
        </p:txBody>
      </p:sp>
      <p:sp>
        <p:nvSpPr>
          <p:cNvPr id="2" name="Text Placeholder 7">
            <a:extLst>
              <a:ext uri="{FF2B5EF4-FFF2-40B4-BE49-F238E27FC236}">
                <a16:creationId xmlns:a16="http://schemas.microsoft.com/office/drawing/2014/main" id="{86867EF3-4D1C-C925-3E0B-629D0B39A633}"/>
              </a:ext>
            </a:extLst>
          </p:cNvPr>
          <p:cNvSpPr>
            <a:spLocks noGrp="1"/>
          </p:cNvSpPr>
          <p:nvPr>
            <p:ph type="body" sz="quarter" idx="14" hasCustomPrompt="1"/>
          </p:nvPr>
        </p:nvSpPr>
        <p:spPr>
          <a:xfrm>
            <a:off x="16901160" y="12488778"/>
            <a:ext cx="5076000" cy="684000"/>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2"/>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2429438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sp>
        <p:nvSpPr>
          <p:cNvPr id="22" name="Table Placeholder 12">
            <a:extLst>
              <a:ext uri="{FF2B5EF4-FFF2-40B4-BE49-F238E27FC236}">
                <a16:creationId xmlns:a16="http://schemas.microsoft.com/office/drawing/2014/main" id="{447D7E00-83BD-36DB-3F9E-67C999D70521}"/>
              </a:ext>
            </a:extLst>
          </p:cNvPr>
          <p:cNvSpPr>
            <a:spLocks noGrp="1"/>
          </p:cNvSpPr>
          <p:nvPr>
            <p:ph type="tbl" sz="quarter" idx="10"/>
          </p:nvPr>
        </p:nvSpPr>
        <p:spPr>
          <a:xfrm>
            <a:off x="625705" y="977900"/>
            <a:ext cx="23148696" cy="10800000"/>
          </a:xfrm>
        </p:spPr>
        <p:txBody>
          <a:bodyPr/>
          <a:lstStyle/>
          <a:p>
            <a:r>
              <a:rPr lang="en-GB" dirty="0"/>
              <a:t>Click icon to add table</a:t>
            </a:r>
            <a:endParaRPr lang="en-AU" dirty="0"/>
          </a:p>
        </p:txBody>
      </p:sp>
      <p:sp>
        <p:nvSpPr>
          <p:cNvPr id="16" name="Text Placeholder 7">
            <a:extLst>
              <a:ext uri="{FF2B5EF4-FFF2-40B4-BE49-F238E27FC236}">
                <a16:creationId xmlns:a16="http://schemas.microsoft.com/office/drawing/2014/main" id="{4F79D83D-6FFF-FDAF-AF3F-191D25BEDBB5}"/>
              </a:ext>
            </a:extLst>
          </p:cNvPr>
          <p:cNvSpPr>
            <a:spLocks noGrp="1"/>
          </p:cNvSpPr>
          <p:nvPr>
            <p:ph type="body" sz="quarter" idx="13" hasCustomPrompt="1"/>
          </p:nvPr>
        </p:nvSpPr>
        <p:spPr>
          <a:xfrm>
            <a:off x="625704" y="12488778"/>
            <a:ext cx="14580000" cy="684000"/>
          </a:xfrm>
          <a:noFill/>
        </p:spPr>
        <p:txBody>
          <a:bodyPr anchor="b"/>
          <a:lstStyle>
            <a:lvl1pPr>
              <a:defRPr sz="1400" b="1" spc="0" baseline="0"/>
            </a:lvl1pPr>
            <a:lvl2pPr marL="0" indent="0">
              <a:buNone/>
              <a:defRPr sz="1200" b="0"/>
            </a:lvl2pPr>
            <a:lvl3pPr marL="0" indent="0">
              <a:buNone/>
              <a:defRPr sz="1400" b="1"/>
            </a:lvl3pPr>
            <a:lvl4pPr>
              <a:defRPr sz="1400" b="1"/>
            </a:lvl4pPr>
            <a:lvl5pPr>
              <a:defRPr sz="1400" b="1"/>
            </a:lvl5pPr>
            <a:lvl6pPr>
              <a:defRPr sz="1400" b="1"/>
            </a:lvl6pPr>
            <a:lvl7pPr>
              <a:defRPr sz="1400" b="1"/>
            </a:lvl7pPr>
            <a:lvl8pPr>
              <a:defRPr sz="1400" b="1"/>
            </a:lvl8pPr>
            <a:lvl9pPr>
              <a:defRPr sz="1400" b="1"/>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AU" dirty="0"/>
          </a:p>
        </p:txBody>
      </p:sp>
      <p:sp>
        <p:nvSpPr>
          <p:cNvPr id="2" name="Text Placeholder 7">
            <a:extLst>
              <a:ext uri="{FF2B5EF4-FFF2-40B4-BE49-F238E27FC236}">
                <a16:creationId xmlns:a16="http://schemas.microsoft.com/office/drawing/2014/main" id="{AFDCB2C3-DEB2-C348-A445-6EC796FE9C02}"/>
              </a:ext>
            </a:extLst>
          </p:cNvPr>
          <p:cNvSpPr>
            <a:spLocks noGrp="1"/>
          </p:cNvSpPr>
          <p:nvPr>
            <p:ph type="body" sz="quarter" idx="14" hasCustomPrompt="1"/>
          </p:nvPr>
        </p:nvSpPr>
        <p:spPr>
          <a:xfrm>
            <a:off x="16901160" y="12488778"/>
            <a:ext cx="5076000" cy="684000"/>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2"/>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3754583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uidance Notes">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59F7A31-995D-877E-FC8F-2A235AD904D8}"/>
              </a:ext>
            </a:extLst>
          </p:cNvPr>
          <p:cNvSpPr/>
          <p:nvPr userDrawn="1"/>
        </p:nvSpPr>
        <p:spPr>
          <a:xfrm>
            <a:off x="0" y="0"/>
            <a:ext cx="24382413" cy="137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2">
            <a:extLst>
              <a:ext uri="{FF2B5EF4-FFF2-40B4-BE49-F238E27FC236}">
                <a16:creationId xmlns:a16="http://schemas.microsoft.com/office/drawing/2014/main" id="{4C6894AC-A6FF-4C78-BD1B-BD484004B46F}"/>
              </a:ext>
            </a:extLst>
          </p:cNvPr>
          <p:cNvSpPr>
            <a:spLocks noGrp="1"/>
          </p:cNvSpPr>
          <p:nvPr>
            <p:ph type="title"/>
          </p:nvPr>
        </p:nvSpPr>
        <p:spPr>
          <a:xfrm>
            <a:off x="625704" y="1218660"/>
            <a:ext cx="23148696" cy="900000"/>
          </a:xfrm>
        </p:spPr>
        <p:txBody>
          <a:bodyPr/>
          <a:lstStyle>
            <a:lvl1pPr>
              <a:defRPr sz="2800">
                <a:solidFill>
                  <a:schemeClr val="tx1"/>
                </a:solidFill>
              </a:defRPr>
            </a:lvl1pPr>
          </a:lstStyle>
          <a:p>
            <a:r>
              <a:rPr lang="en-US" dirty="0"/>
              <a:t>Click to edit Master title style</a:t>
            </a:r>
            <a:endParaRPr lang="en-GB" dirty="0"/>
          </a:p>
        </p:txBody>
      </p:sp>
      <p:sp>
        <p:nvSpPr>
          <p:cNvPr id="15" name="Text Placeholder 14">
            <a:extLst>
              <a:ext uri="{FF2B5EF4-FFF2-40B4-BE49-F238E27FC236}">
                <a16:creationId xmlns:a16="http://schemas.microsoft.com/office/drawing/2014/main" id="{4578E594-51C8-D30B-014F-4ED994618BF4}"/>
              </a:ext>
            </a:extLst>
          </p:cNvPr>
          <p:cNvSpPr>
            <a:spLocks noGrp="1"/>
          </p:cNvSpPr>
          <p:nvPr>
            <p:ph type="body" sz="quarter" idx="11"/>
          </p:nvPr>
        </p:nvSpPr>
        <p:spPr>
          <a:xfrm>
            <a:off x="625704" y="3260873"/>
            <a:ext cx="18360000" cy="4537405"/>
          </a:xfrm>
        </p:spPr>
        <p:txBody>
          <a:bodyPr/>
          <a:lstStyle>
            <a:lvl1pPr>
              <a:lnSpc>
                <a:spcPct val="95000"/>
              </a:lnSpc>
              <a:defRPr sz="2000" spc="-40" baseline="0">
                <a:solidFill>
                  <a:schemeClr val="tx1"/>
                </a:solidFill>
              </a:defRPr>
            </a:lvl1pPr>
            <a:lvl2pPr marL="216000" indent="-216000">
              <a:spcBef>
                <a:spcPts val="2000"/>
              </a:spcBef>
              <a:defRPr sz="2000">
                <a:solidFill>
                  <a:schemeClr val="tx1"/>
                </a:solidFill>
              </a:defRPr>
            </a:lvl2pPr>
            <a:lvl3pPr marL="432000" indent="-216000">
              <a:defRPr sz="2000">
                <a:solidFill>
                  <a:schemeClr val="tx1"/>
                </a:solidFill>
              </a:defRPr>
            </a:lvl3pPr>
            <a:lvl4pPr>
              <a:defRPr sz="2000">
                <a:solidFill>
                  <a:schemeClr val="tx1"/>
                </a:solidFill>
              </a:defRPr>
            </a:lvl4pPr>
            <a:lvl5pPr>
              <a:defRPr sz="20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8" name="Graphic 7">
            <a:extLst>
              <a:ext uri="{FF2B5EF4-FFF2-40B4-BE49-F238E27FC236}">
                <a16:creationId xmlns:a16="http://schemas.microsoft.com/office/drawing/2014/main" id="{C2D47245-EBD2-DBCD-6DB9-B5A5EA67B53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335274" y="12090399"/>
            <a:ext cx="1421435" cy="1139709"/>
          </a:xfrm>
          <a:prstGeom prst="rect">
            <a:avLst/>
          </a:prstGeom>
        </p:spPr>
      </p:pic>
      <p:sp>
        <p:nvSpPr>
          <p:cNvPr id="4" name="Text Placeholder 7">
            <a:extLst>
              <a:ext uri="{FF2B5EF4-FFF2-40B4-BE49-F238E27FC236}">
                <a16:creationId xmlns:a16="http://schemas.microsoft.com/office/drawing/2014/main" id="{F71DF08C-48BF-7BF4-C845-6ED2B4A4B27A}"/>
              </a:ext>
            </a:extLst>
          </p:cNvPr>
          <p:cNvSpPr>
            <a:spLocks noGrp="1"/>
          </p:cNvSpPr>
          <p:nvPr>
            <p:ph type="body" sz="quarter" idx="14" hasCustomPrompt="1"/>
          </p:nvPr>
        </p:nvSpPr>
        <p:spPr>
          <a:xfrm>
            <a:off x="16901160" y="12488778"/>
            <a:ext cx="5076000" cy="684000"/>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4"/>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3097866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5AE29E-9FC9-4682-B1BF-B530FBF6C74B}" type="datetimeFigureOut">
              <a:rPr lang="en-GB" smtClean="0"/>
              <a:t>24/08/2022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AEA0E0-5CC6-4BD0-905C-A0021E419432}" type="slidenum">
              <a:rPr lang="en-GB" smtClean="0"/>
              <a:t>‹#›</a:t>
            </a:fld>
            <a:endParaRPr lang="en-GB"/>
          </a:p>
        </p:txBody>
      </p:sp>
      <p:sp>
        <p:nvSpPr>
          <p:cNvPr id="5" name="Title 4">
            <a:extLst>
              <a:ext uri="{FF2B5EF4-FFF2-40B4-BE49-F238E27FC236}">
                <a16:creationId xmlns:a16="http://schemas.microsoft.com/office/drawing/2014/main" id="{1DEF600E-A836-4665-A50B-E5BE4AD5429E}"/>
              </a:ext>
            </a:extLst>
          </p:cNvPr>
          <p:cNvSpPr>
            <a:spLocks noGrp="1"/>
          </p:cNvSpPr>
          <p:nvPr>
            <p:ph type="title"/>
          </p:nvPr>
        </p:nvSpPr>
        <p:spPr/>
        <p:txBody>
          <a:bodyPr/>
          <a:lstStyle/>
          <a:p>
            <a:endParaRPr lang="en-AU" dirty="0"/>
          </a:p>
        </p:txBody>
      </p:sp>
    </p:spTree>
    <p:extLst>
      <p:ext uri="{BB962C8B-B14F-4D97-AF65-F5344CB8AC3E}">
        <p14:creationId xmlns:p14="http://schemas.microsoft.com/office/powerpoint/2010/main" val="1648050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5AE29E-9FC9-4682-B1BF-B530FBF6C74B}" type="datetimeFigureOut">
              <a:rPr lang="en-GB" smtClean="0"/>
              <a:t>24/08/2022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AEA0E0-5CC6-4BD0-905C-A0021E419432}" type="slidenum">
              <a:rPr lang="en-GB" smtClean="0"/>
              <a:t>‹#›</a:t>
            </a:fld>
            <a:endParaRPr lang="en-GB"/>
          </a:p>
        </p:txBody>
      </p:sp>
    </p:spTree>
    <p:extLst>
      <p:ext uri="{BB962C8B-B14F-4D97-AF65-F5344CB8AC3E}">
        <p14:creationId xmlns:p14="http://schemas.microsoft.com/office/powerpoint/2010/main" val="1077151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5704" y="615546"/>
            <a:ext cx="23148696" cy="900000"/>
          </a:xfrm>
          <a:prstGeom prst="rect">
            <a:avLst/>
          </a:prstGeom>
        </p:spPr>
        <p:txBody>
          <a:bodyPr vert="horz" lIns="0" tIns="0" rIns="0" bIns="0" rtlCol="0" anchor="b">
            <a:noAutofit/>
          </a:bodyPr>
          <a:lstStyle/>
          <a:p>
            <a:r>
              <a:rPr lang="en-US" dirty="0"/>
              <a:t>Click to edit Master title style</a:t>
            </a:r>
            <a:endParaRPr lang="en-GB" dirty="0"/>
          </a:p>
        </p:txBody>
      </p:sp>
      <p:sp>
        <p:nvSpPr>
          <p:cNvPr id="3" name="Text Placeholder 2"/>
          <p:cNvSpPr>
            <a:spLocks noGrp="1"/>
          </p:cNvSpPr>
          <p:nvPr>
            <p:ph type="body" idx="1"/>
          </p:nvPr>
        </p:nvSpPr>
        <p:spPr>
          <a:xfrm>
            <a:off x="625704" y="1745438"/>
            <a:ext cx="23148696" cy="9970309"/>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GB" dirty="0"/>
          </a:p>
        </p:txBody>
      </p:sp>
      <p:sp>
        <p:nvSpPr>
          <p:cNvPr id="4" name="Date Placeholder 3"/>
          <p:cNvSpPr>
            <a:spLocks noGrp="1"/>
          </p:cNvSpPr>
          <p:nvPr>
            <p:ph type="dt" sz="half" idx="2"/>
          </p:nvPr>
        </p:nvSpPr>
        <p:spPr>
          <a:xfrm>
            <a:off x="13207214" y="12303707"/>
            <a:ext cx="5040000" cy="504000"/>
          </a:xfrm>
          <a:prstGeom prst="rect">
            <a:avLst/>
          </a:prstGeom>
        </p:spPr>
        <p:txBody>
          <a:bodyPr vert="horz" lIns="0" tIns="0" rIns="0" bIns="0" rtlCol="0" anchor="ctr"/>
          <a:lstStyle>
            <a:lvl1pPr algn="l">
              <a:defRPr sz="1400">
                <a:solidFill>
                  <a:schemeClr val="tx1"/>
                </a:solidFill>
              </a:defRPr>
            </a:lvl1pPr>
          </a:lstStyle>
          <a:p>
            <a:fld id="{7F5AE29E-9FC9-4682-B1BF-B530FBF6C74B}" type="datetimeFigureOut">
              <a:rPr lang="en-GB" smtClean="0"/>
              <a:pPr/>
              <a:t>24/08/2022</a:t>
            </a:fld>
            <a:endParaRPr lang="en-GB" dirty="0"/>
          </a:p>
        </p:txBody>
      </p:sp>
      <p:sp>
        <p:nvSpPr>
          <p:cNvPr id="5" name="Footer Placeholder 4"/>
          <p:cNvSpPr>
            <a:spLocks noGrp="1"/>
          </p:cNvSpPr>
          <p:nvPr>
            <p:ph type="ftr" sz="quarter" idx="3"/>
          </p:nvPr>
        </p:nvSpPr>
        <p:spPr>
          <a:xfrm>
            <a:off x="2244850" y="12303707"/>
            <a:ext cx="10800000" cy="504000"/>
          </a:xfrm>
          <a:prstGeom prst="rect">
            <a:avLst/>
          </a:prstGeom>
        </p:spPr>
        <p:txBody>
          <a:bodyPr vert="horz" lIns="0" tIns="0" rIns="0" bIns="0" rtlCol="0" anchor="ctr"/>
          <a:lstStyle>
            <a:lvl1pPr algn="l">
              <a:defRPr sz="1400">
                <a:solidFill>
                  <a:schemeClr val="tx1"/>
                </a:solidFill>
              </a:defRPr>
            </a:lvl1pPr>
          </a:lstStyle>
          <a:p>
            <a:endParaRPr lang="en-GB" dirty="0"/>
          </a:p>
        </p:txBody>
      </p:sp>
      <p:sp>
        <p:nvSpPr>
          <p:cNvPr id="6" name="Slide Number Placeholder 5"/>
          <p:cNvSpPr>
            <a:spLocks noGrp="1"/>
          </p:cNvSpPr>
          <p:nvPr>
            <p:ph type="sldNum" sz="quarter" idx="4"/>
          </p:nvPr>
        </p:nvSpPr>
        <p:spPr>
          <a:xfrm>
            <a:off x="625704" y="12303707"/>
            <a:ext cx="1440000" cy="504000"/>
          </a:xfrm>
          <a:prstGeom prst="rect">
            <a:avLst/>
          </a:prstGeom>
        </p:spPr>
        <p:txBody>
          <a:bodyPr vert="horz" lIns="0" tIns="0" rIns="0" bIns="0" rtlCol="0" anchor="ctr"/>
          <a:lstStyle>
            <a:lvl1pPr algn="l">
              <a:defRPr sz="1400">
                <a:solidFill>
                  <a:schemeClr val="tx1"/>
                </a:solidFill>
              </a:defRPr>
            </a:lvl1pPr>
          </a:lstStyle>
          <a:p>
            <a:fld id="{F5AEA0E0-5CC6-4BD0-905C-A0021E419432}" type="slidenum">
              <a:rPr lang="en-GB" smtClean="0"/>
              <a:pPr/>
              <a:t>‹#›</a:t>
            </a:fld>
            <a:endParaRPr lang="en-GB" dirty="0"/>
          </a:p>
        </p:txBody>
      </p:sp>
      <p:pic>
        <p:nvPicPr>
          <p:cNvPr id="12" name="Graphic 11">
            <a:extLst>
              <a:ext uri="{FF2B5EF4-FFF2-40B4-BE49-F238E27FC236}">
                <a16:creationId xmlns:a16="http://schemas.microsoft.com/office/drawing/2014/main" id="{9BA3AC52-83E7-ACD8-5A92-E5817F5592E4}"/>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22335274" y="12090399"/>
            <a:ext cx="1421435" cy="1139709"/>
          </a:xfrm>
          <a:prstGeom prst="rect">
            <a:avLst/>
          </a:prstGeom>
        </p:spPr>
      </p:pic>
    </p:spTree>
    <p:extLst>
      <p:ext uri="{BB962C8B-B14F-4D97-AF65-F5344CB8AC3E}">
        <p14:creationId xmlns:p14="http://schemas.microsoft.com/office/powerpoint/2010/main" val="2559479050"/>
      </p:ext>
    </p:extLst>
  </p:cSld>
  <p:clrMap bg1="lt1" tx1="dk1" bg2="lt2" tx2="dk2" accent1="accent1" accent2="accent2" accent3="accent3" accent4="accent4" accent5="accent5" accent6="accent6" hlink="hlink" folHlink="folHlink"/>
  <p:sldLayoutIdLst>
    <p:sldLayoutId id="2147483670" r:id="rId1"/>
    <p:sldLayoutId id="2147483677" r:id="rId2"/>
    <p:sldLayoutId id="2147483676" r:id="rId3"/>
    <p:sldLayoutId id="2147483675" r:id="rId4"/>
    <p:sldLayoutId id="2147483655" r:id="rId5"/>
  </p:sldLayoutIdLst>
  <p:txStyles>
    <p:titleStyle>
      <a:lvl1pPr algn="l" defTabSz="1828709" rtl="0" eaLnBrk="1" latinLnBrk="0" hangingPunct="1">
        <a:lnSpc>
          <a:spcPct val="90000"/>
        </a:lnSpc>
        <a:spcBef>
          <a:spcPct val="0"/>
        </a:spcBef>
        <a:buNone/>
        <a:defRPr sz="4700" b="1" kern="1200">
          <a:solidFill>
            <a:schemeClr val="tx2"/>
          </a:solidFill>
          <a:latin typeface="+mj-lt"/>
          <a:ea typeface="+mj-ea"/>
          <a:cs typeface="+mj-cs"/>
        </a:defRPr>
      </a:lvl1pPr>
    </p:titleStyle>
    <p:bodyStyle>
      <a:lvl1pPr marL="0" indent="0" algn="l" defTabSz="1828709" rtl="0" eaLnBrk="1" latinLnBrk="0" hangingPunct="1">
        <a:lnSpc>
          <a:spcPct val="90000"/>
        </a:lnSpc>
        <a:spcBef>
          <a:spcPts val="1200"/>
        </a:spcBef>
        <a:buFont typeface="Arial" panose="020B0604020202020204" pitchFamily="34" charset="0"/>
        <a:buNone/>
        <a:defRPr sz="2200" kern="1200" spc="-40" baseline="0">
          <a:solidFill>
            <a:schemeClr val="tx1"/>
          </a:solidFill>
          <a:latin typeface="+mn-lt"/>
          <a:ea typeface="+mn-ea"/>
          <a:cs typeface="+mn-cs"/>
        </a:defRPr>
      </a:lvl1pPr>
      <a:lvl2pPr marL="575971" indent="-575971" algn="l" defTabSz="1828709" rtl="0" eaLnBrk="1" latinLnBrk="0" hangingPunct="1">
        <a:lnSpc>
          <a:spcPct val="90000"/>
        </a:lnSpc>
        <a:spcBef>
          <a:spcPts val="1200"/>
        </a:spcBef>
        <a:buFont typeface="Arial" panose="020B0604020202020204" pitchFamily="34" charset="0"/>
        <a:buChar char="•"/>
        <a:defRPr sz="2200" kern="1200">
          <a:solidFill>
            <a:schemeClr val="tx1"/>
          </a:solidFill>
          <a:latin typeface="+mn-lt"/>
          <a:ea typeface="+mn-ea"/>
          <a:cs typeface="+mn-cs"/>
        </a:defRPr>
      </a:lvl2pPr>
      <a:lvl3pPr marL="1151942" indent="-575971" algn="l" defTabSz="1828709" rtl="0" eaLnBrk="1" latinLnBrk="0" hangingPunct="1">
        <a:lnSpc>
          <a:spcPct val="90000"/>
        </a:lnSpc>
        <a:spcBef>
          <a:spcPts val="1200"/>
        </a:spcBef>
        <a:buFont typeface="Arial" panose="020B0604020202020204" pitchFamily="34" charset="0"/>
        <a:buChar char="–"/>
        <a:defRPr sz="2200" kern="1200">
          <a:solidFill>
            <a:schemeClr val="tx1"/>
          </a:solidFill>
          <a:latin typeface="+mn-lt"/>
          <a:ea typeface="+mn-ea"/>
          <a:cs typeface="+mn-cs"/>
        </a:defRPr>
      </a:lvl3pPr>
      <a:lvl4pPr marL="0" indent="0" algn="l" defTabSz="1828709" rtl="0" eaLnBrk="1" latinLnBrk="0" hangingPunct="1">
        <a:lnSpc>
          <a:spcPct val="90000"/>
        </a:lnSpc>
        <a:spcBef>
          <a:spcPts val="1200"/>
        </a:spcBef>
        <a:buFont typeface="Arial" panose="020B0604020202020204" pitchFamily="34" charset="0"/>
        <a:buNone/>
        <a:defRPr sz="2200" b="0" kern="1200">
          <a:solidFill>
            <a:schemeClr val="tx1"/>
          </a:solidFill>
          <a:latin typeface="+mn-lt"/>
          <a:ea typeface="+mn-ea"/>
          <a:cs typeface="+mn-cs"/>
        </a:defRPr>
      </a:lvl4pPr>
      <a:lvl5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5pPr>
      <a:lvl6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6pPr>
      <a:lvl7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7pPr>
      <a:lvl8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8pPr>
      <a:lvl9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research@respectvictoria.vic.gov.au"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research@respectvictoria.vic.gov.au"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1710F04-1816-3391-4BDF-FC6B6E6C591D}"/>
              </a:ext>
            </a:extLst>
          </p:cNvPr>
          <p:cNvSpPr>
            <a:spLocks noGrp="1"/>
          </p:cNvSpPr>
          <p:nvPr>
            <p:ph type="title"/>
          </p:nvPr>
        </p:nvSpPr>
        <p:spPr/>
        <p:txBody>
          <a:bodyPr/>
          <a:lstStyle/>
          <a:p>
            <a:r>
              <a:rPr lang="en-AU" dirty="0"/>
              <a:t>Dissemination and Communication Plan Template</a:t>
            </a:r>
          </a:p>
        </p:txBody>
      </p:sp>
      <p:sp>
        <p:nvSpPr>
          <p:cNvPr id="11" name="Text Placeholder 10">
            <a:extLst>
              <a:ext uri="{FF2B5EF4-FFF2-40B4-BE49-F238E27FC236}">
                <a16:creationId xmlns:a16="http://schemas.microsoft.com/office/drawing/2014/main" id="{4F81DE7A-8881-58FE-D9C5-8452FC1C0384}"/>
              </a:ext>
            </a:extLst>
          </p:cNvPr>
          <p:cNvSpPr>
            <a:spLocks noGrp="1"/>
          </p:cNvSpPr>
          <p:nvPr>
            <p:ph type="body" sz="quarter" idx="11"/>
          </p:nvPr>
        </p:nvSpPr>
        <p:spPr/>
        <p:txBody>
          <a:bodyPr/>
          <a:lstStyle/>
          <a:p>
            <a:r>
              <a:rPr lang="en-GB" dirty="0"/>
              <a:t>The purpose of this template is to support you in creating a communication and dissemination strategy for your evaluation work. It is important to know your audience and the method/s of communication that will best meet their needs. It is also important to know the type of message you want to share, how and when you will share it and the resources you will require for messaging.</a:t>
            </a:r>
          </a:p>
        </p:txBody>
      </p:sp>
      <p:graphicFrame>
        <p:nvGraphicFramePr>
          <p:cNvPr id="13" name="Table 13">
            <a:extLst>
              <a:ext uri="{FF2B5EF4-FFF2-40B4-BE49-F238E27FC236}">
                <a16:creationId xmlns:a16="http://schemas.microsoft.com/office/drawing/2014/main" id="{C168F504-8982-BCA4-D855-35594CF32FC2}"/>
              </a:ext>
            </a:extLst>
          </p:cNvPr>
          <p:cNvGraphicFramePr>
            <a:graphicFrameLocks noGrp="1"/>
          </p:cNvGraphicFramePr>
          <p:nvPr>
            <p:ph type="tbl" sz="quarter" idx="10"/>
            <p:extLst>
              <p:ext uri="{D42A27DB-BD31-4B8C-83A1-F6EECF244321}">
                <p14:modId xmlns:p14="http://schemas.microsoft.com/office/powerpoint/2010/main" val="3239585322"/>
              </p:ext>
            </p:extLst>
          </p:nvPr>
        </p:nvGraphicFramePr>
        <p:xfrm>
          <a:off x="625475" y="3330575"/>
          <a:ext cx="23148696" cy="8468279"/>
        </p:xfrm>
        <a:graphic>
          <a:graphicData uri="http://schemas.openxmlformats.org/drawingml/2006/table">
            <a:tbl>
              <a:tblPr firstRow="1" bandRow="1">
                <a:tableStyleId>{5C22544A-7EE6-4342-B048-85BDC9FD1C3A}</a:tableStyleId>
              </a:tblPr>
              <a:tblGrid>
                <a:gridCol w="3858116">
                  <a:extLst>
                    <a:ext uri="{9D8B030D-6E8A-4147-A177-3AD203B41FA5}">
                      <a16:colId xmlns:a16="http://schemas.microsoft.com/office/drawing/2014/main" val="2102365518"/>
                    </a:ext>
                  </a:extLst>
                </a:gridCol>
                <a:gridCol w="3858116">
                  <a:extLst>
                    <a:ext uri="{9D8B030D-6E8A-4147-A177-3AD203B41FA5}">
                      <a16:colId xmlns:a16="http://schemas.microsoft.com/office/drawing/2014/main" val="1304941713"/>
                    </a:ext>
                  </a:extLst>
                </a:gridCol>
                <a:gridCol w="3858116">
                  <a:extLst>
                    <a:ext uri="{9D8B030D-6E8A-4147-A177-3AD203B41FA5}">
                      <a16:colId xmlns:a16="http://schemas.microsoft.com/office/drawing/2014/main" val="2114035495"/>
                    </a:ext>
                  </a:extLst>
                </a:gridCol>
                <a:gridCol w="3858116">
                  <a:extLst>
                    <a:ext uri="{9D8B030D-6E8A-4147-A177-3AD203B41FA5}">
                      <a16:colId xmlns:a16="http://schemas.microsoft.com/office/drawing/2014/main" val="102283267"/>
                    </a:ext>
                  </a:extLst>
                </a:gridCol>
                <a:gridCol w="3858116">
                  <a:extLst>
                    <a:ext uri="{9D8B030D-6E8A-4147-A177-3AD203B41FA5}">
                      <a16:colId xmlns:a16="http://schemas.microsoft.com/office/drawing/2014/main" val="2702139950"/>
                    </a:ext>
                  </a:extLst>
                </a:gridCol>
                <a:gridCol w="3858116">
                  <a:extLst>
                    <a:ext uri="{9D8B030D-6E8A-4147-A177-3AD203B41FA5}">
                      <a16:colId xmlns:a16="http://schemas.microsoft.com/office/drawing/2014/main" val="3528785951"/>
                    </a:ext>
                  </a:extLst>
                </a:gridCol>
              </a:tblGrid>
              <a:tr h="1340279">
                <a:tc>
                  <a:txBody>
                    <a:bodyPr/>
                    <a:lstStyle/>
                    <a:p>
                      <a:pPr algn="ctr"/>
                      <a:r>
                        <a:rPr lang="en-AU" sz="1600" dirty="0">
                          <a:solidFill>
                            <a:schemeClr val="bg1"/>
                          </a:solidFill>
                        </a:rPr>
                        <a:t>Key audience</a:t>
                      </a:r>
                    </a:p>
                    <a:p>
                      <a:pPr algn="ctr"/>
                      <a:r>
                        <a:rPr lang="en-GB" sz="1400" b="0" dirty="0">
                          <a:solidFill>
                            <a:schemeClr val="bg1"/>
                          </a:solidFill>
                        </a:rPr>
                        <a:t>(Who are the audiences/end users you </a:t>
                      </a:r>
                      <a:br>
                        <a:rPr lang="en-GB" sz="1400" b="0" dirty="0">
                          <a:solidFill>
                            <a:schemeClr val="bg1"/>
                          </a:solidFill>
                        </a:rPr>
                      </a:br>
                      <a:r>
                        <a:rPr lang="en-GB" sz="1400" b="0" dirty="0">
                          <a:solidFill>
                            <a:schemeClr val="bg1"/>
                          </a:solidFill>
                        </a:rPr>
                        <a:t>want to share with or that will use the evaluation report and its findings.)</a:t>
                      </a:r>
                      <a:endParaRPr lang="en-AU" sz="1400" b="0" dirty="0">
                        <a:solidFill>
                          <a:schemeClr val="bg1"/>
                        </a:solidFill>
                      </a:endParaRPr>
                    </a:p>
                  </a:txBody>
                  <a:tcPr marT="180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Purpose of the communication</a:t>
                      </a:r>
                    </a:p>
                    <a:p>
                      <a:pPr algn="ctr"/>
                      <a:r>
                        <a:rPr lang="en-GB" sz="1400" b="0" dirty="0">
                          <a:solidFill>
                            <a:schemeClr val="bg1"/>
                          </a:solidFill>
                        </a:rPr>
                        <a:t>(What is the end function of your communication activity?)</a:t>
                      </a:r>
                      <a:endParaRPr lang="en-AU" sz="1400" b="0" dirty="0">
                        <a:solidFill>
                          <a:schemeClr val="bg1"/>
                        </a:solidFill>
                      </a:endParaRPr>
                    </a:p>
                  </a:txBody>
                  <a:tcPr marT="180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Evacuation products</a:t>
                      </a:r>
                    </a:p>
                    <a:p>
                      <a:pPr algn="ctr"/>
                      <a:r>
                        <a:rPr lang="en-GB" sz="1400" b="0" dirty="0">
                          <a:solidFill>
                            <a:schemeClr val="bg1"/>
                          </a:solidFill>
                        </a:rPr>
                        <a:t>(What is it that you are producing? </a:t>
                      </a:r>
                    </a:p>
                    <a:p>
                      <a:pPr algn="ctr"/>
                      <a:r>
                        <a:rPr lang="en-GB" sz="1400" b="0" dirty="0">
                          <a:solidFill>
                            <a:schemeClr val="bg1"/>
                          </a:solidFill>
                        </a:rPr>
                        <a:t>How many are you producing?)</a:t>
                      </a:r>
                      <a:endParaRPr lang="en-AU" sz="1400" b="0" dirty="0">
                        <a:solidFill>
                          <a:schemeClr val="bg1"/>
                        </a:solidFill>
                      </a:endParaRPr>
                    </a:p>
                  </a:txBody>
                  <a:tcPr marT="180000">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Dissemination method</a:t>
                      </a:r>
                    </a:p>
                    <a:p>
                      <a:pPr algn="ctr"/>
                      <a:r>
                        <a:rPr lang="en-GB" sz="1400" b="0" dirty="0">
                          <a:solidFill>
                            <a:schemeClr val="bg1"/>
                          </a:solidFill>
                        </a:rPr>
                        <a:t>(How will you share your products?)</a:t>
                      </a:r>
                      <a:endParaRPr lang="en-AU" sz="1400" b="0"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Timeline</a:t>
                      </a:r>
                    </a:p>
                    <a:p>
                      <a:pPr algn="ctr"/>
                      <a:r>
                        <a:rPr lang="en-GB" sz="1400" b="0" dirty="0">
                          <a:solidFill>
                            <a:schemeClr val="bg1"/>
                          </a:solidFill>
                        </a:rPr>
                        <a:t>(What is the timeframe between </a:t>
                      </a:r>
                    </a:p>
                    <a:p>
                      <a:pPr algn="ctr"/>
                      <a:r>
                        <a:rPr lang="en-GB" sz="1400" b="0" dirty="0">
                          <a:solidFill>
                            <a:schemeClr val="bg1"/>
                          </a:solidFill>
                        </a:rPr>
                        <a:t>finishing your evaluation, and the last </a:t>
                      </a:r>
                      <a:br>
                        <a:rPr lang="en-GB" sz="1400" b="0" dirty="0">
                          <a:solidFill>
                            <a:schemeClr val="bg1"/>
                          </a:solidFill>
                        </a:rPr>
                      </a:br>
                      <a:r>
                        <a:rPr lang="en-GB" sz="1400" b="0" dirty="0">
                          <a:solidFill>
                            <a:schemeClr val="bg1"/>
                          </a:solidFill>
                        </a:rPr>
                        <a:t>product you disseminate?)</a:t>
                      </a:r>
                      <a:endParaRPr lang="en-AU" sz="1400" b="0"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Budget and resources</a:t>
                      </a:r>
                    </a:p>
                    <a:p>
                      <a:pPr algn="ctr"/>
                      <a:r>
                        <a:rPr lang="en-GB" sz="1400" b="0" dirty="0">
                          <a:solidFill>
                            <a:schemeClr val="bg1"/>
                          </a:solidFill>
                        </a:rPr>
                        <a:t>(How much will this cost and </a:t>
                      </a:r>
                    </a:p>
                    <a:p>
                      <a:pPr algn="ctr"/>
                      <a:r>
                        <a:rPr lang="en-GB" sz="1400" b="0" dirty="0">
                          <a:solidFill>
                            <a:schemeClr val="bg1"/>
                          </a:solidFill>
                        </a:rPr>
                        <a:t>who are the responsible roles?)</a:t>
                      </a:r>
                      <a:endParaRPr lang="en-AU" sz="1400" b="0" dirty="0">
                        <a:solidFill>
                          <a:schemeClr val="bg1"/>
                        </a:solidFill>
                      </a:endParaRPr>
                    </a:p>
                  </a:txBody>
                  <a:tcPr marT="180000">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2145124356"/>
                  </a:ext>
                </a:extLst>
              </a:tr>
              <a:tr h="7128000">
                <a:tc>
                  <a:txBody>
                    <a:bodyPr/>
                    <a:lstStyle/>
                    <a:p>
                      <a:pPr marL="216000" indent="-216000">
                        <a:spcAft>
                          <a:spcPts val="600"/>
                        </a:spcAft>
                        <a:buFont typeface="+mj-lt"/>
                        <a:buAutoNum type="arabicPeriod"/>
                      </a:pPr>
                      <a:r>
                        <a:rPr lang="en-GB" sz="1400" dirty="0">
                          <a:solidFill>
                            <a:schemeClr val="accent5"/>
                          </a:solidFill>
                        </a:rPr>
                        <a:t>General public.</a:t>
                      </a:r>
                    </a:p>
                    <a:p>
                      <a:pPr marL="216000" indent="-216000">
                        <a:spcAft>
                          <a:spcPts val="600"/>
                        </a:spcAft>
                        <a:buFont typeface="+mj-lt"/>
                        <a:buAutoNum type="arabicPeriod"/>
                      </a:pPr>
                      <a:r>
                        <a:rPr lang="en-GB" sz="1400" dirty="0">
                          <a:solidFill>
                            <a:schemeClr val="accent5"/>
                          </a:solidFill>
                        </a:rPr>
                        <a:t>Project funder.</a:t>
                      </a:r>
                    </a:p>
                    <a:p>
                      <a:pPr marL="216000" indent="-216000">
                        <a:spcAft>
                          <a:spcPts val="600"/>
                        </a:spcAft>
                        <a:buFont typeface="+mj-lt"/>
                        <a:buAutoNum type="arabicPeriod"/>
                      </a:pPr>
                      <a:r>
                        <a:rPr lang="en-GB" sz="1400" dirty="0">
                          <a:solidFill>
                            <a:schemeClr val="accent5"/>
                          </a:solidFill>
                        </a:rPr>
                        <a:t>Work colleagues.</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mj-lt"/>
                        <a:buAutoNum type="arabicPeriod"/>
                      </a:pPr>
                      <a:r>
                        <a:rPr lang="en-GB" sz="1400" dirty="0">
                          <a:solidFill>
                            <a:schemeClr val="accent5"/>
                          </a:solidFill>
                        </a:rPr>
                        <a:t>To raise awareness of the project amongst the general public (to increase participation in the project OR to show positive community benefits).</a:t>
                      </a:r>
                    </a:p>
                    <a:p>
                      <a:pPr marL="216000" indent="-216000">
                        <a:spcAft>
                          <a:spcPts val="600"/>
                        </a:spcAft>
                        <a:buFont typeface="+mj-lt"/>
                        <a:buAutoNum type="arabicPeriod"/>
                      </a:pPr>
                      <a:r>
                        <a:rPr lang="en-GB" sz="1400" dirty="0">
                          <a:solidFill>
                            <a:schemeClr val="accent5"/>
                          </a:solidFill>
                        </a:rPr>
                        <a:t>To illustrate positive outcomes of the project for funders.</a:t>
                      </a:r>
                    </a:p>
                    <a:p>
                      <a:pPr marL="216000" indent="-216000">
                        <a:spcAft>
                          <a:spcPts val="600"/>
                        </a:spcAft>
                        <a:buFont typeface="+mj-lt"/>
                        <a:buAutoNum type="arabicPeriod"/>
                      </a:pPr>
                      <a:r>
                        <a:rPr lang="en-GB" sz="1400" dirty="0">
                          <a:solidFill>
                            <a:schemeClr val="accent5"/>
                          </a:solidFill>
                        </a:rPr>
                        <a:t>To share good practice in evaluation with colleagues at your workplace to improve evaluation knowledge.</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mj-lt"/>
                        <a:buAutoNum type="arabicPeriod"/>
                      </a:pPr>
                      <a:r>
                        <a:rPr lang="en-GB" sz="1400" dirty="0">
                          <a:solidFill>
                            <a:schemeClr val="accent5"/>
                          </a:solidFill>
                        </a:rPr>
                        <a:t>Fact sheets in different languages.</a:t>
                      </a:r>
                    </a:p>
                    <a:p>
                      <a:pPr marL="216000" indent="-216000">
                        <a:spcAft>
                          <a:spcPts val="600"/>
                        </a:spcAft>
                        <a:buFont typeface="+mj-lt"/>
                        <a:buAutoNum type="arabicPeriod"/>
                      </a:pPr>
                      <a:r>
                        <a:rPr lang="en-GB" sz="1400" dirty="0">
                          <a:solidFill>
                            <a:schemeClr val="accent5"/>
                          </a:solidFill>
                        </a:rPr>
                        <a:t>Evaluation report.</a:t>
                      </a:r>
                    </a:p>
                    <a:p>
                      <a:pPr marL="216000" indent="-216000">
                        <a:spcAft>
                          <a:spcPts val="600"/>
                        </a:spcAft>
                        <a:buFont typeface="+mj-lt"/>
                        <a:buAutoNum type="arabicPeriod"/>
                      </a:pPr>
                      <a:r>
                        <a:rPr lang="en-GB" sz="1400" dirty="0">
                          <a:solidFill>
                            <a:schemeClr val="accent5"/>
                          </a:solidFill>
                        </a:rPr>
                        <a:t>PowerPoint presentation.</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mj-lt"/>
                        <a:buAutoNum type="arabicPeriod"/>
                      </a:pPr>
                      <a:r>
                        <a:rPr lang="en-GB" sz="1400" dirty="0">
                          <a:solidFill>
                            <a:schemeClr val="accent5"/>
                          </a:solidFill>
                        </a:rPr>
                        <a:t>Made available on a website and promoted through social media.</a:t>
                      </a:r>
                    </a:p>
                    <a:p>
                      <a:pPr marL="216000" indent="-216000">
                        <a:spcAft>
                          <a:spcPts val="600"/>
                        </a:spcAft>
                        <a:buFont typeface="+mj-lt"/>
                        <a:buAutoNum type="arabicPeriod"/>
                      </a:pPr>
                      <a:r>
                        <a:rPr lang="en-GB" sz="1400" dirty="0">
                          <a:solidFill>
                            <a:schemeClr val="accent5"/>
                          </a:solidFill>
                        </a:rPr>
                        <a:t>Limited print run and shared through face-to-face presentation.</a:t>
                      </a:r>
                    </a:p>
                    <a:p>
                      <a:pPr marL="216000" indent="-216000">
                        <a:spcAft>
                          <a:spcPts val="600"/>
                        </a:spcAft>
                        <a:buFont typeface="+mj-lt"/>
                        <a:buAutoNum type="arabicPeriod"/>
                      </a:pPr>
                      <a:r>
                        <a:rPr lang="en-GB" sz="1400" dirty="0">
                          <a:solidFill>
                            <a:schemeClr val="accent5"/>
                          </a:solidFill>
                        </a:rPr>
                        <a:t>Webinar.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mj-lt"/>
                        <a:buAutoNum type="arabicPeriod"/>
                      </a:pPr>
                      <a:r>
                        <a:rPr lang="en-GB" sz="1400" dirty="0">
                          <a:solidFill>
                            <a:schemeClr val="accent5"/>
                          </a:solidFill>
                        </a:rPr>
                        <a:t>Two months to allow for copywriting, editing, approval and production.</a:t>
                      </a:r>
                    </a:p>
                    <a:p>
                      <a:pPr marL="216000" indent="-216000">
                        <a:spcAft>
                          <a:spcPts val="600"/>
                        </a:spcAft>
                        <a:buFont typeface="+mj-lt"/>
                        <a:buAutoNum type="arabicPeriod"/>
                      </a:pPr>
                      <a:r>
                        <a:rPr lang="en-GB" sz="1400" dirty="0">
                          <a:solidFill>
                            <a:schemeClr val="accent5"/>
                          </a:solidFill>
                        </a:rPr>
                        <a:t>Two weeks.</a:t>
                      </a:r>
                    </a:p>
                    <a:p>
                      <a:pPr marL="216000" indent="-216000">
                        <a:spcAft>
                          <a:spcPts val="600"/>
                        </a:spcAft>
                        <a:buFont typeface="+mj-lt"/>
                        <a:buAutoNum type="arabicPeriod"/>
                      </a:pPr>
                      <a:r>
                        <a:rPr lang="en-GB" sz="1400" dirty="0">
                          <a:solidFill>
                            <a:schemeClr val="accent5"/>
                          </a:solidFill>
                        </a:rPr>
                        <a:t>Four weeks to allow for presentation development, invitations, and administration.</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mj-lt"/>
                        <a:buAutoNum type="arabicPeriod"/>
                      </a:pPr>
                      <a:r>
                        <a:rPr lang="en-GB" sz="1400" dirty="0">
                          <a:solidFill>
                            <a:schemeClr val="accent5"/>
                          </a:solidFill>
                        </a:rPr>
                        <a:t>Project officer and marketing team.</a:t>
                      </a:r>
                    </a:p>
                    <a:p>
                      <a:pPr marL="216000" indent="-216000">
                        <a:spcAft>
                          <a:spcPts val="600"/>
                        </a:spcAft>
                        <a:buFont typeface="+mj-lt"/>
                        <a:buAutoNum type="arabicPeriod"/>
                      </a:pPr>
                      <a:r>
                        <a:rPr lang="en-GB" sz="1400" dirty="0">
                          <a:solidFill>
                            <a:schemeClr val="accent5"/>
                          </a:solidFill>
                        </a:rPr>
                        <a:t>Printing costs.</a:t>
                      </a:r>
                    </a:p>
                    <a:p>
                      <a:pPr marL="216000" indent="-216000">
                        <a:spcAft>
                          <a:spcPts val="600"/>
                        </a:spcAft>
                        <a:buFont typeface="+mj-lt"/>
                        <a:buAutoNum type="arabicPeriod"/>
                      </a:pPr>
                      <a:r>
                        <a:rPr lang="en-GB" sz="1400" dirty="0">
                          <a:solidFill>
                            <a:schemeClr val="accent5"/>
                          </a:solidFill>
                        </a:rPr>
                        <a:t>Costs for professional editor.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738533101"/>
                  </a:ext>
                </a:extLst>
              </a:tr>
            </a:tbl>
          </a:graphicData>
        </a:graphic>
      </p:graphicFrame>
      <p:sp>
        <p:nvSpPr>
          <p:cNvPr id="12" name="Text Placeholder 11">
            <a:extLst>
              <a:ext uri="{FF2B5EF4-FFF2-40B4-BE49-F238E27FC236}">
                <a16:creationId xmlns:a16="http://schemas.microsoft.com/office/drawing/2014/main" id="{F9762FA6-9855-7615-303C-C837776EEA0A}"/>
              </a:ext>
            </a:extLst>
          </p:cNvPr>
          <p:cNvSpPr>
            <a:spLocks noGrp="1"/>
          </p:cNvSpPr>
          <p:nvPr>
            <p:ph type="body" sz="quarter" idx="13"/>
          </p:nvPr>
        </p:nvSpPr>
        <p:spPr/>
        <p:txBody>
          <a:bodyPr/>
          <a:lstStyle/>
          <a:p>
            <a:r>
              <a:rPr lang="en-GB" dirty="0"/>
              <a:t>This is a template. Please feel free to delete the examples provided and add your own text.</a:t>
            </a:r>
            <a:endParaRPr lang="en-AU" dirty="0"/>
          </a:p>
        </p:txBody>
      </p:sp>
      <p:sp>
        <p:nvSpPr>
          <p:cNvPr id="7" name="Text Placeholder 7">
            <a:extLst>
              <a:ext uri="{FF2B5EF4-FFF2-40B4-BE49-F238E27FC236}">
                <a16:creationId xmlns:a16="http://schemas.microsoft.com/office/drawing/2014/main" id="{B95EB9E5-F6B9-31F3-BFD6-E8F25C188BA9}"/>
              </a:ext>
            </a:extLst>
          </p:cNvPr>
          <p:cNvSpPr>
            <a:spLocks noGrp="1"/>
          </p:cNvSpPr>
          <p:nvPr>
            <p:ph type="body" sz="quarter" idx="14"/>
          </p:nvPr>
        </p:nvSpPr>
        <p:spPr>
          <a:xfrm>
            <a:off x="16900525" y="12488863"/>
            <a:ext cx="5076825" cy="684212"/>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2"/>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179364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BA503-D2F7-AE36-410D-5268FC86D673}"/>
              </a:ext>
            </a:extLst>
          </p:cNvPr>
          <p:cNvSpPr>
            <a:spLocks noGrp="1"/>
          </p:cNvSpPr>
          <p:nvPr>
            <p:ph type="title"/>
          </p:nvPr>
        </p:nvSpPr>
        <p:spPr/>
        <p:txBody>
          <a:bodyPr/>
          <a:lstStyle/>
          <a:p>
            <a:r>
              <a:rPr lang="en-AU" dirty="0"/>
              <a:t>Guidance Notes</a:t>
            </a:r>
          </a:p>
        </p:txBody>
      </p:sp>
      <p:sp>
        <p:nvSpPr>
          <p:cNvPr id="3" name="Text Placeholder 2">
            <a:extLst>
              <a:ext uri="{FF2B5EF4-FFF2-40B4-BE49-F238E27FC236}">
                <a16:creationId xmlns:a16="http://schemas.microsoft.com/office/drawing/2014/main" id="{1DBDC71C-2090-4714-5BFD-CD3B2FE60CFA}"/>
              </a:ext>
            </a:extLst>
          </p:cNvPr>
          <p:cNvSpPr>
            <a:spLocks noGrp="1"/>
          </p:cNvSpPr>
          <p:nvPr>
            <p:ph type="body" sz="quarter" idx="11"/>
          </p:nvPr>
        </p:nvSpPr>
        <p:spPr/>
        <p:txBody>
          <a:bodyPr/>
          <a:lstStyle/>
          <a:p>
            <a:pPr lvl="1"/>
            <a:r>
              <a:rPr lang="en-GB" dirty="0"/>
              <a:t>This template can be adapted to better suit your project’s method, cohort or setting.</a:t>
            </a:r>
          </a:p>
          <a:p>
            <a:pPr lvl="1"/>
            <a:r>
              <a:rPr lang="en-GB" dirty="0"/>
              <a:t>The template contains examples only. You can add more rows for each key audience that you identify.</a:t>
            </a:r>
          </a:p>
          <a:p>
            <a:pPr lvl="1"/>
            <a:r>
              <a:rPr lang="en-GB" dirty="0"/>
              <a:t>Refer to your stakeholder matrix to help you complete the dissemination/communication plan. The key is to be clear about your purpose and also your audience.</a:t>
            </a:r>
          </a:p>
          <a:p>
            <a:pPr lvl="1"/>
            <a:r>
              <a:rPr lang="en-GB" dirty="0"/>
              <a:t>The </a:t>
            </a:r>
            <a:r>
              <a:rPr lang="en-GB" b="1" dirty="0"/>
              <a:t>dissemination method </a:t>
            </a:r>
            <a:r>
              <a:rPr lang="en-GB" dirty="0"/>
              <a:t>is your ‘how’ strategy. Think about both how you can push out the message (Send out EDM) and how you can pull in your audience (One-off webinar).</a:t>
            </a:r>
          </a:p>
          <a:p>
            <a:pPr lvl="1"/>
            <a:r>
              <a:rPr lang="en-GB" dirty="0"/>
              <a:t>For more guidance on developing a dissemination/communication plan go to the Respect Victoria Monitoring, Evaluation and Learning (MEL) Toolkit website. </a:t>
            </a:r>
          </a:p>
        </p:txBody>
      </p:sp>
      <p:sp>
        <p:nvSpPr>
          <p:cNvPr id="8" name="Text Placeholder 7">
            <a:extLst>
              <a:ext uri="{FF2B5EF4-FFF2-40B4-BE49-F238E27FC236}">
                <a16:creationId xmlns:a16="http://schemas.microsoft.com/office/drawing/2014/main" id="{12E0E190-CCF4-DA61-00ED-29A07961A1B9}"/>
              </a:ext>
            </a:extLst>
          </p:cNvPr>
          <p:cNvSpPr>
            <a:spLocks noGrp="1"/>
          </p:cNvSpPr>
          <p:nvPr>
            <p:ph type="body" sz="quarter" idx="14"/>
          </p:nvPr>
        </p:nvSpPr>
        <p:spPr/>
        <p:txBody>
          <a:bodyPr/>
          <a:lstStyle/>
          <a:p>
            <a:pPr algn="r"/>
            <a:r>
              <a:rPr lang="en-GB" sz="1200" dirty="0">
                <a:solidFill>
                  <a:srgbClr val="AAAAAA"/>
                </a:solidFill>
              </a:rPr>
              <a:t>For any questions, contact </a:t>
            </a:r>
            <a:r>
              <a:rPr lang="en-GB" sz="1200" u="sng" dirty="0">
                <a:solidFill>
                  <a:srgbClr val="AAAAAA"/>
                </a:solidFill>
                <a:hlinkClick r:id="rId2"/>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3979081907"/>
      </p:ext>
    </p:extLst>
  </p:cSld>
  <p:clrMapOvr>
    <a:masterClrMapping/>
  </p:clrMapOvr>
</p:sld>
</file>

<file path=ppt/theme/theme1.xml><?xml version="1.0" encoding="utf-8"?>
<a:theme xmlns:a="http://schemas.openxmlformats.org/drawingml/2006/main" name="Respect">
  <a:themeElements>
    <a:clrScheme name="Respect">
      <a:dk1>
        <a:sysClr val="windowText" lastClr="000000"/>
      </a:dk1>
      <a:lt1>
        <a:sysClr val="window" lastClr="FFFFFF"/>
      </a:lt1>
      <a:dk2>
        <a:srgbClr val="E57200"/>
      </a:dk2>
      <a:lt2>
        <a:srgbClr val="FFFFFF"/>
      </a:lt2>
      <a:accent1>
        <a:srgbClr val="E57200"/>
      </a:accent1>
      <a:accent2>
        <a:srgbClr val="FFAA56"/>
      </a:accent2>
      <a:accent3>
        <a:srgbClr val="F2F2F2"/>
      </a:accent3>
      <a:accent4>
        <a:srgbClr val="3C3C3C"/>
      </a:accent4>
      <a:accent5>
        <a:srgbClr val="666666"/>
      </a:accent5>
      <a:accent6>
        <a:srgbClr val="D8D8D8"/>
      </a:accent6>
      <a:hlink>
        <a:srgbClr val="AAAAAA"/>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spect-Dissemination and Communication Plan template.potx" id="{F76033FA-E62D-4CF8-81E4-8AA8FD8C1766}" vid="{4FFE97FF-0A26-4CDB-B0FC-02CB1EADD34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070F893825EA4290BBDA8A1038E3AA" ma:contentTypeVersion="15" ma:contentTypeDescription="Create a new document." ma:contentTypeScope="" ma:versionID="735b45168d58c1cc1438deeb0efff5df">
  <xsd:schema xmlns:xsd="http://www.w3.org/2001/XMLSchema" xmlns:xs="http://www.w3.org/2001/XMLSchema" xmlns:p="http://schemas.microsoft.com/office/2006/metadata/properties" xmlns:ns2="59bc64bb-5ffd-47b9-a9eb-a625face39ab" xmlns:ns3="d8a81fb4-2740-4440-82bd-7caf6f2de287" xmlns:ns4="5ce0f2b5-5be5-4508-bce9-d7011ece0659" targetNamespace="http://schemas.microsoft.com/office/2006/metadata/properties" ma:root="true" ma:fieldsID="ba5e039f302438485c0d2dd0290f7768" ns2:_="" ns3:_="" ns4:_="">
    <xsd:import namespace="59bc64bb-5ffd-47b9-a9eb-a625face39ab"/>
    <xsd:import namespace="d8a81fb4-2740-4440-82bd-7caf6f2de287"/>
    <xsd:import namespace="5ce0f2b5-5be5-4508-bce9-d7011ece065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bc64bb-5ffd-47b9-a9eb-a625face39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e24e156-28e6-48ad-9c0f-4171595c9d9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d8a81fb4-2740-4440-82bd-7caf6f2de287"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e0f2b5-5be5-4508-bce9-d7011ece0659"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e61f54ee-780e-4002-a58f-1187248705b8}" ma:internalName="TaxCatchAll" ma:showField="CatchAllData" ma:web="d8a81fb4-2740-4440-82bd-7caf6f2de28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ce0f2b5-5be5-4508-bce9-d7011ece0659" xsi:nil="true"/>
    <lcf76f155ced4ddcb4097134ff3c332f xmlns="59bc64bb-5ffd-47b9-a9eb-a625face39a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6627293-7DBD-44D4-A7E0-CDC7247AF8BD}"/>
</file>

<file path=customXml/itemProps2.xml><?xml version="1.0" encoding="utf-8"?>
<ds:datastoreItem xmlns:ds="http://schemas.openxmlformats.org/officeDocument/2006/customXml" ds:itemID="{2790105C-7DDD-4631-9DBE-0B2FC4B1DA1B}"/>
</file>

<file path=customXml/itemProps3.xml><?xml version="1.0" encoding="utf-8"?>
<ds:datastoreItem xmlns:ds="http://schemas.openxmlformats.org/officeDocument/2006/customXml" ds:itemID="{E42FF07F-740E-4591-B28C-4851682B246B}"/>
</file>

<file path=docProps/app.xml><?xml version="1.0" encoding="utf-8"?>
<Properties xmlns="http://schemas.openxmlformats.org/officeDocument/2006/extended-properties" xmlns:vt="http://schemas.openxmlformats.org/officeDocument/2006/docPropsVTypes">
  <Template/>
  <TotalTime>779</TotalTime>
  <Words>494</Words>
  <Application>Microsoft Office PowerPoint</Application>
  <PresentationFormat>Custom</PresentationFormat>
  <Paragraphs>44</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Respect</vt:lpstr>
      <vt:lpstr>Dissemination and Communication Plan Template</vt:lpstr>
      <vt:lpstr>Guidance Notes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Clickt  oadd sad</dc:title>
  <dc:creator>Timplates</dc:creator>
  <cp:lastModifiedBy>Morena Quirante</cp:lastModifiedBy>
  <cp:revision>63</cp:revision>
  <dcterms:created xsi:type="dcterms:W3CDTF">2017-11-21T14:37:44Z</dcterms:created>
  <dcterms:modified xsi:type="dcterms:W3CDTF">2022-08-24T00:06:07Z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0x010100D6070F893825EA4290BBDA8A1038E3AA</vt:lpwstr>
  </property>
</Properties>
</file>