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24382413" cy="13716000"/>
  <p:notesSz cx="6858000" cy="9144000"/>
  <p:defaultText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AAAAA"/>
    <a:srgbClr val="CCCCCC"/>
    <a:srgbClr val="D8D8D8"/>
    <a:srgbClr val="666666"/>
    <a:srgbClr val="F2F2F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701" autoAdjust="0"/>
  </p:normalViewPr>
  <p:slideViewPr>
    <p:cSldViewPr snapToGrid="0">
      <p:cViewPr>
        <p:scale>
          <a:sx n="50" d="100"/>
          <a:sy n="50" d="100"/>
        </p:scale>
        <p:origin x="24" y="-1100"/>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CFEA28-FB51-4D92-9E2C-B1D95B52FB58}" type="datetimeFigureOut">
              <a:rPr lang="en-GB" smtClean="0"/>
              <a:t>14/09/2022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CE868D-5221-4699-B874-21E9EFC73B90}" type="slidenum">
              <a:rPr lang="en-GB" smtClean="0"/>
              <a:t>‹#›</a:t>
            </a:fld>
            <a:endParaRPr lang="en-GB"/>
          </a:p>
        </p:txBody>
      </p:sp>
    </p:spTree>
    <p:extLst>
      <p:ext uri="{BB962C8B-B14F-4D97-AF65-F5344CB8AC3E}">
        <p14:creationId xmlns:p14="http://schemas.microsoft.com/office/powerpoint/2010/main" val="4220355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7CE868D-5221-4699-B874-21E9EFC73B90}" type="slidenum">
              <a:rPr lang="en-GB" smtClean="0"/>
              <a:t>1</a:t>
            </a:fld>
            <a:endParaRPr lang="en-GB"/>
          </a:p>
        </p:txBody>
      </p:sp>
    </p:spTree>
    <p:extLst>
      <p:ext uri="{BB962C8B-B14F-4D97-AF65-F5344CB8AC3E}">
        <p14:creationId xmlns:p14="http://schemas.microsoft.com/office/powerpoint/2010/main" val="17066598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mailto:research@respectvictoria.vic.gov.au" TargetMode="Externa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keholder Matrix">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59F7A31-995D-877E-FC8F-2A235AD904D8}"/>
              </a:ext>
            </a:extLst>
          </p:cNvPr>
          <p:cNvSpPr/>
          <p:nvPr userDrawn="1"/>
        </p:nvSpPr>
        <p:spPr>
          <a:xfrm>
            <a:off x="0" y="0"/>
            <a:ext cx="24382413" cy="298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2">
            <a:extLst>
              <a:ext uri="{FF2B5EF4-FFF2-40B4-BE49-F238E27FC236}">
                <a16:creationId xmlns:a16="http://schemas.microsoft.com/office/drawing/2014/main" id="{4C6894AC-A6FF-4C78-BD1B-BD484004B46F}"/>
              </a:ext>
            </a:extLst>
          </p:cNvPr>
          <p:cNvSpPr>
            <a:spLocks noGrp="1"/>
          </p:cNvSpPr>
          <p:nvPr>
            <p:ph type="title"/>
          </p:nvPr>
        </p:nvSpPr>
        <p:spPr/>
        <p:txBody>
          <a:bodyPr/>
          <a:lstStyle/>
          <a:p>
            <a:r>
              <a:rPr lang="en-US"/>
              <a:t>Click to edit Master title style</a:t>
            </a:r>
            <a:endParaRPr lang="en-GB"/>
          </a:p>
        </p:txBody>
      </p:sp>
      <p:sp>
        <p:nvSpPr>
          <p:cNvPr id="15" name="Text Placeholder 14">
            <a:extLst>
              <a:ext uri="{FF2B5EF4-FFF2-40B4-BE49-F238E27FC236}">
                <a16:creationId xmlns:a16="http://schemas.microsoft.com/office/drawing/2014/main" id="{4578E594-51C8-D30B-014F-4ED994618BF4}"/>
              </a:ext>
            </a:extLst>
          </p:cNvPr>
          <p:cNvSpPr>
            <a:spLocks noGrp="1"/>
          </p:cNvSpPr>
          <p:nvPr>
            <p:ph type="body" sz="quarter" idx="11"/>
          </p:nvPr>
        </p:nvSpPr>
        <p:spPr>
          <a:xfrm>
            <a:off x="625704" y="1742624"/>
            <a:ext cx="23148696" cy="900112"/>
          </a:xfrm>
        </p:spPr>
        <p:txBody>
          <a:bodyPr/>
          <a:lstStyle>
            <a:lvl1pPr>
              <a:lnSpc>
                <a:spcPct val="95000"/>
              </a:lnSpc>
              <a:defRPr spc="-40" baseline="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22" name="Table Placeholder 12">
            <a:extLst>
              <a:ext uri="{FF2B5EF4-FFF2-40B4-BE49-F238E27FC236}">
                <a16:creationId xmlns:a16="http://schemas.microsoft.com/office/drawing/2014/main" id="{447D7E00-83BD-36DB-3F9E-67C999D70521}"/>
              </a:ext>
            </a:extLst>
          </p:cNvPr>
          <p:cNvSpPr>
            <a:spLocks noGrp="1"/>
          </p:cNvSpPr>
          <p:nvPr>
            <p:ph type="tbl" sz="quarter" idx="10"/>
          </p:nvPr>
        </p:nvSpPr>
        <p:spPr>
          <a:xfrm>
            <a:off x="625705" y="3329795"/>
            <a:ext cx="23148696" cy="8460000"/>
          </a:xfrm>
        </p:spPr>
        <p:txBody>
          <a:bodyPr/>
          <a:lstStyle/>
          <a:p>
            <a:r>
              <a:rPr lang="en-US"/>
              <a:t>Click icon to add table</a:t>
            </a:r>
            <a:endParaRPr lang="en-AU" dirty="0"/>
          </a:p>
        </p:txBody>
      </p:sp>
      <p:sp>
        <p:nvSpPr>
          <p:cNvPr id="16" name="Text Placeholder 7">
            <a:extLst>
              <a:ext uri="{FF2B5EF4-FFF2-40B4-BE49-F238E27FC236}">
                <a16:creationId xmlns:a16="http://schemas.microsoft.com/office/drawing/2014/main" id="{4F79D83D-6FFF-FDAF-AF3F-191D25BEDBB5}"/>
              </a:ext>
            </a:extLst>
          </p:cNvPr>
          <p:cNvSpPr>
            <a:spLocks noGrp="1"/>
          </p:cNvSpPr>
          <p:nvPr>
            <p:ph type="body" sz="quarter" idx="13" hasCustomPrompt="1"/>
          </p:nvPr>
        </p:nvSpPr>
        <p:spPr>
          <a:xfrm>
            <a:off x="625704" y="12488778"/>
            <a:ext cx="14580000" cy="684000"/>
          </a:xfrm>
          <a:noFill/>
        </p:spPr>
        <p:txBody>
          <a:bodyPr anchor="b"/>
          <a:lstStyle>
            <a:lvl1pPr>
              <a:defRPr sz="1400" b="1" spc="0" baseline="0"/>
            </a:lvl1pPr>
            <a:lvl2pPr marL="0" indent="0">
              <a:buNone/>
              <a:defRPr sz="1200" b="0"/>
            </a:lvl2pPr>
            <a:lvl3pPr marL="0" indent="0">
              <a:buNone/>
              <a:defRPr sz="1400" b="1"/>
            </a:lvl3pPr>
            <a:lvl4pPr>
              <a:defRPr sz="1400" b="1"/>
            </a:lvl4pPr>
            <a:lvl5pPr>
              <a:defRPr sz="1400" b="1"/>
            </a:lvl5pPr>
            <a:lvl6pPr>
              <a:defRPr sz="1400" b="1"/>
            </a:lvl6pPr>
            <a:lvl7pPr>
              <a:defRPr sz="1400" b="1"/>
            </a:lvl7pPr>
            <a:lvl8pPr>
              <a:defRPr sz="1400" b="1"/>
            </a:lvl8pPr>
            <a:lvl9pPr>
              <a:defRPr sz="1400" b="1"/>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en-AU" dirty="0"/>
          </a:p>
        </p:txBody>
      </p:sp>
      <p:sp>
        <p:nvSpPr>
          <p:cNvPr id="2" name="Text Placeholder 7">
            <a:extLst>
              <a:ext uri="{FF2B5EF4-FFF2-40B4-BE49-F238E27FC236}">
                <a16:creationId xmlns:a16="http://schemas.microsoft.com/office/drawing/2014/main" id="{627C11CD-4AA0-2FD6-3FCE-6DC3CB3A5D69}"/>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2429438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Guidance Notes">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59F7A31-995D-877E-FC8F-2A235AD904D8}"/>
              </a:ext>
            </a:extLst>
          </p:cNvPr>
          <p:cNvSpPr/>
          <p:nvPr userDrawn="1"/>
        </p:nvSpPr>
        <p:spPr>
          <a:xfrm>
            <a:off x="0" y="0"/>
            <a:ext cx="24382413" cy="137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2">
            <a:extLst>
              <a:ext uri="{FF2B5EF4-FFF2-40B4-BE49-F238E27FC236}">
                <a16:creationId xmlns:a16="http://schemas.microsoft.com/office/drawing/2014/main" id="{4C6894AC-A6FF-4C78-BD1B-BD484004B46F}"/>
              </a:ext>
            </a:extLst>
          </p:cNvPr>
          <p:cNvSpPr>
            <a:spLocks noGrp="1"/>
          </p:cNvSpPr>
          <p:nvPr>
            <p:ph type="title"/>
          </p:nvPr>
        </p:nvSpPr>
        <p:spPr>
          <a:xfrm>
            <a:off x="625704" y="1218660"/>
            <a:ext cx="23148696" cy="900000"/>
          </a:xfrm>
        </p:spPr>
        <p:txBody>
          <a:bodyPr/>
          <a:lstStyle>
            <a:lvl1pPr>
              <a:defRPr sz="2800">
                <a:solidFill>
                  <a:schemeClr val="tx1"/>
                </a:solidFill>
              </a:defRPr>
            </a:lvl1pPr>
          </a:lstStyle>
          <a:p>
            <a:r>
              <a:rPr lang="en-US"/>
              <a:t>Click to edit Master title style</a:t>
            </a:r>
            <a:endParaRPr lang="en-GB" dirty="0"/>
          </a:p>
        </p:txBody>
      </p:sp>
      <p:sp>
        <p:nvSpPr>
          <p:cNvPr id="15" name="Text Placeholder 14">
            <a:extLst>
              <a:ext uri="{FF2B5EF4-FFF2-40B4-BE49-F238E27FC236}">
                <a16:creationId xmlns:a16="http://schemas.microsoft.com/office/drawing/2014/main" id="{4578E594-51C8-D30B-014F-4ED994618BF4}"/>
              </a:ext>
            </a:extLst>
          </p:cNvPr>
          <p:cNvSpPr>
            <a:spLocks noGrp="1"/>
          </p:cNvSpPr>
          <p:nvPr>
            <p:ph type="body" sz="quarter" idx="11"/>
          </p:nvPr>
        </p:nvSpPr>
        <p:spPr>
          <a:xfrm>
            <a:off x="625704" y="3260873"/>
            <a:ext cx="18252000" cy="4537405"/>
          </a:xfrm>
        </p:spPr>
        <p:txBody>
          <a:bodyPr/>
          <a:lstStyle>
            <a:lvl1pPr>
              <a:lnSpc>
                <a:spcPct val="95000"/>
              </a:lnSpc>
              <a:defRPr sz="2000" spc="-40" baseline="0">
                <a:solidFill>
                  <a:schemeClr val="tx1"/>
                </a:solidFill>
              </a:defRPr>
            </a:lvl1pPr>
            <a:lvl2pPr marL="216000" indent="-216000">
              <a:spcBef>
                <a:spcPts val="2000"/>
              </a:spcBef>
              <a:defRPr sz="2000">
                <a:solidFill>
                  <a:schemeClr val="tx1"/>
                </a:solidFill>
              </a:defRPr>
            </a:lvl2pPr>
            <a:lvl3pPr marL="432000" indent="-216000">
              <a:defRPr sz="2000">
                <a:solidFill>
                  <a:schemeClr val="tx1"/>
                </a:solidFill>
              </a:defRPr>
            </a:lvl3pPr>
            <a:lvl4pPr>
              <a:defRPr sz="2000">
                <a:solidFill>
                  <a:schemeClr val="tx1"/>
                </a:solidFill>
              </a:defRPr>
            </a:lvl4pPr>
            <a:lvl5pPr>
              <a:defRPr sz="2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pic>
        <p:nvPicPr>
          <p:cNvPr id="8" name="Graphic 7">
            <a:extLst>
              <a:ext uri="{FF2B5EF4-FFF2-40B4-BE49-F238E27FC236}">
                <a16:creationId xmlns:a16="http://schemas.microsoft.com/office/drawing/2014/main" id="{C2D47245-EBD2-DBCD-6DB9-B5A5EA67B53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2335274" y="12090399"/>
            <a:ext cx="1421435" cy="1139709"/>
          </a:xfrm>
          <a:prstGeom prst="rect">
            <a:avLst/>
          </a:prstGeom>
        </p:spPr>
      </p:pic>
      <p:sp>
        <p:nvSpPr>
          <p:cNvPr id="2" name="Text Placeholder 7">
            <a:extLst>
              <a:ext uri="{FF2B5EF4-FFF2-40B4-BE49-F238E27FC236}">
                <a16:creationId xmlns:a16="http://schemas.microsoft.com/office/drawing/2014/main" id="{78A06565-D266-09DA-3CC1-E5F14A59A48C}"/>
              </a:ext>
            </a:extLst>
          </p:cNvPr>
          <p:cNvSpPr>
            <a:spLocks noGrp="1"/>
          </p:cNvSpPr>
          <p:nvPr>
            <p:ph type="body" sz="quarter" idx="14" hasCustomPrompt="1"/>
          </p:nvPr>
        </p:nvSpPr>
        <p:spPr>
          <a:xfrm>
            <a:off x="16901160" y="12488778"/>
            <a:ext cx="5076000" cy="684000"/>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4"/>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3097866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5AE29E-9FC9-4682-B1BF-B530FBF6C74B}" type="datetimeFigureOut">
              <a:rPr lang="en-GB" smtClean="0"/>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AEA0E0-5CC6-4BD0-905C-A0021E419432}" type="slidenum">
              <a:rPr lang="en-GB" smtClean="0"/>
              <a:t>‹#›</a:t>
            </a:fld>
            <a:endParaRPr lang="en-GB"/>
          </a:p>
        </p:txBody>
      </p:sp>
      <p:sp>
        <p:nvSpPr>
          <p:cNvPr id="5" name="Title 4">
            <a:extLst>
              <a:ext uri="{FF2B5EF4-FFF2-40B4-BE49-F238E27FC236}">
                <a16:creationId xmlns:a16="http://schemas.microsoft.com/office/drawing/2014/main" id="{1DEF600E-A836-4665-A50B-E5BE4AD5429E}"/>
              </a:ext>
            </a:extLst>
          </p:cNvPr>
          <p:cNvSpPr>
            <a:spLocks noGrp="1"/>
          </p:cNvSpPr>
          <p:nvPr>
            <p:ph type="title"/>
          </p:nvPr>
        </p:nvSpPr>
        <p:spPr/>
        <p:txBody>
          <a:bodyPr/>
          <a:lstStyle/>
          <a:p>
            <a:r>
              <a:rPr lang="en-US"/>
              <a:t>Click to edit Master title style</a:t>
            </a:r>
            <a:endParaRPr lang="en-AU" dirty="0"/>
          </a:p>
        </p:txBody>
      </p:sp>
    </p:spTree>
    <p:extLst>
      <p:ext uri="{BB962C8B-B14F-4D97-AF65-F5344CB8AC3E}">
        <p14:creationId xmlns:p14="http://schemas.microsoft.com/office/powerpoint/2010/main" val="1648050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5AE29E-9FC9-4682-B1BF-B530FBF6C74B}" type="datetimeFigureOut">
              <a:rPr lang="en-GB" smtClean="0"/>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AEA0E0-5CC6-4BD0-905C-A0021E419432}" type="slidenum">
              <a:rPr lang="en-GB" smtClean="0"/>
              <a:t>‹#›</a:t>
            </a:fld>
            <a:endParaRPr lang="en-GB"/>
          </a:p>
        </p:txBody>
      </p:sp>
    </p:spTree>
    <p:extLst>
      <p:ext uri="{BB962C8B-B14F-4D97-AF65-F5344CB8AC3E}">
        <p14:creationId xmlns:p14="http://schemas.microsoft.com/office/powerpoint/2010/main" val="10771517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5704" y="615546"/>
            <a:ext cx="23148696" cy="900000"/>
          </a:xfrm>
          <a:prstGeom prst="rect">
            <a:avLst/>
          </a:prstGeom>
        </p:spPr>
        <p:txBody>
          <a:bodyPr vert="horz" lIns="0" tIns="0" rIns="0" bIns="0" rtlCol="0" anchor="b">
            <a:noAutofit/>
          </a:bodyPr>
          <a:lstStyle/>
          <a:p>
            <a:r>
              <a:rPr lang="en-US"/>
              <a:t>Click to edit Master title style</a:t>
            </a:r>
            <a:endParaRPr lang="en-GB" dirty="0"/>
          </a:p>
        </p:txBody>
      </p:sp>
      <p:sp>
        <p:nvSpPr>
          <p:cNvPr id="3" name="Text Placeholder 2"/>
          <p:cNvSpPr>
            <a:spLocks noGrp="1"/>
          </p:cNvSpPr>
          <p:nvPr>
            <p:ph type="body" idx="1"/>
          </p:nvPr>
        </p:nvSpPr>
        <p:spPr>
          <a:xfrm>
            <a:off x="625704" y="1745438"/>
            <a:ext cx="23148696" cy="9970309"/>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13207214" y="12303707"/>
            <a:ext cx="5040000" cy="504000"/>
          </a:xfrm>
          <a:prstGeom prst="rect">
            <a:avLst/>
          </a:prstGeom>
        </p:spPr>
        <p:txBody>
          <a:bodyPr vert="horz" lIns="0" tIns="0" rIns="0" bIns="0" rtlCol="0" anchor="ctr"/>
          <a:lstStyle>
            <a:lvl1pPr algn="l">
              <a:defRPr sz="1400">
                <a:solidFill>
                  <a:schemeClr val="tx1"/>
                </a:solidFill>
              </a:defRPr>
            </a:lvl1pPr>
          </a:lstStyle>
          <a:p>
            <a:fld id="{7F5AE29E-9FC9-4682-B1BF-B530FBF6C74B}" type="datetimeFigureOut">
              <a:rPr lang="en-GB" smtClean="0"/>
              <a:pPr/>
              <a:t>14/09/2022</a:t>
            </a:fld>
            <a:endParaRPr lang="en-GB" dirty="0"/>
          </a:p>
        </p:txBody>
      </p:sp>
      <p:sp>
        <p:nvSpPr>
          <p:cNvPr id="5" name="Footer Placeholder 4"/>
          <p:cNvSpPr>
            <a:spLocks noGrp="1"/>
          </p:cNvSpPr>
          <p:nvPr>
            <p:ph type="ftr" sz="quarter" idx="3"/>
          </p:nvPr>
        </p:nvSpPr>
        <p:spPr>
          <a:xfrm>
            <a:off x="2244850" y="12303707"/>
            <a:ext cx="10800000" cy="504000"/>
          </a:xfrm>
          <a:prstGeom prst="rect">
            <a:avLst/>
          </a:prstGeom>
        </p:spPr>
        <p:txBody>
          <a:bodyPr vert="horz" lIns="0" tIns="0" rIns="0" bIns="0" rtlCol="0" anchor="ctr"/>
          <a:lstStyle>
            <a:lvl1pPr algn="l">
              <a:defRPr sz="1400">
                <a:solidFill>
                  <a:schemeClr val="tx1"/>
                </a:solidFill>
              </a:defRPr>
            </a:lvl1pPr>
          </a:lstStyle>
          <a:p>
            <a:endParaRPr lang="en-GB" dirty="0"/>
          </a:p>
        </p:txBody>
      </p:sp>
      <p:sp>
        <p:nvSpPr>
          <p:cNvPr id="6" name="Slide Number Placeholder 5"/>
          <p:cNvSpPr>
            <a:spLocks noGrp="1"/>
          </p:cNvSpPr>
          <p:nvPr>
            <p:ph type="sldNum" sz="quarter" idx="4"/>
          </p:nvPr>
        </p:nvSpPr>
        <p:spPr>
          <a:xfrm>
            <a:off x="625704" y="12303707"/>
            <a:ext cx="1440000" cy="504000"/>
          </a:xfrm>
          <a:prstGeom prst="rect">
            <a:avLst/>
          </a:prstGeom>
        </p:spPr>
        <p:txBody>
          <a:bodyPr vert="horz" lIns="0" tIns="0" rIns="0" bIns="0" rtlCol="0" anchor="ctr"/>
          <a:lstStyle>
            <a:lvl1pPr algn="l">
              <a:defRPr sz="1400">
                <a:solidFill>
                  <a:schemeClr val="tx1"/>
                </a:solidFill>
              </a:defRPr>
            </a:lvl1pPr>
          </a:lstStyle>
          <a:p>
            <a:fld id="{F5AEA0E0-5CC6-4BD0-905C-A0021E419432}" type="slidenum">
              <a:rPr lang="en-GB" smtClean="0"/>
              <a:pPr/>
              <a:t>‹#›</a:t>
            </a:fld>
            <a:endParaRPr lang="en-GB" dirty="0"/>
          </a:p>
        </p:txBody>
      </p:sp>
      <p:pic>
        <p:nvPicPr>
          <p:cNvPr id="12" name="Graphic 11">
            <a:extLst>
              <a:ext uri="{FF2B5EF4-FFF2-40B4-BE49-F238E27FC236}">
                <a16:creationId xmlns:a16="http://schemas.microsoft.com/office/drawing/2014/main" id="{9BA3AC52-83E7-ACD8-5A92-E5817F5592E4}"/>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2335274" y="12090399"/>
            <a:ext cx="1421435" cy="1139709"/>
          </a:xfrm>
          <a:prstGeom prst="rect">
            <a:avLst/>
          </a:prstGeom>
        </p:spPr>
      </p:pic>
    </p:spTree>
    <p:extLst>
      <p:ext uri="{BB962C8B-B14F-4D97-AF65-F5344CB8AC3E}">
        <p14:creationId xmlns:p14="http://schemas.microsoft.com/office/powerpoint/2010/main" val="2559479050"/>
      </p:ext>
    </p:extLst>
  </p:cSld>
  <p:clrMap bg1="lt1" tx1="dk1" bg2="lt2" tx2="dk2" accent1="accent1" accent2="accent2" accent3="accent3" accent4="accent4" accent5="accent5" accent6="accent6" hlink="hlink" folHlink="folHlink"/>
  <p:sldLayoutIdLst>
    <p:sldLayoutId id="2147483670" r:id="rId1"/>
    <p:sldLayoutId id="2147483676" r:id="rId2"/>
    <p:sldLayoutId id="2147483675" r:id="rId3"/>
    <p:sldLayoutId id="2147483655" r:id="rId4"/>
  </p:sldLayoutIdLst>
  <p:txStyles>
    <p:titleStyle>
      <a:lvl1pPr algn="l" defTabSz="1828709" rtl="0" eaLnBrk="1" latinLnBrk="0" hangingPunct="1">
        <a:lnSpc>
          <a:spcPct val="90000"/>
        </a:lnSpc>
        <a:spcBef>
          <a:spcPct val="0"/>
        </a:spcBef>
        <a:buNone/>
        <a:defRPr sz="4700" b="1" kern="1200">
          <a:solidFill>
            <a:schemeClr val="tx2"/>
          </a:solidFill>
          <a:latin typeface="+mj-lt"/>
          <a:ea typeface="+mj-ea"/>
          <a:cs typeface="+mj-cs"/>
        </a:defRPr>
      </a:lvl1pPr>
    </p:titleStyle>
    <p:bodyStyle>
      <a:lvl1pPr marL="0" indent="0" algn="l" defTabSz="1828709" rtl="0" eaLnBrk="1" latinLnBrk="0" hangingPunct="1">
        <a:lnSpc>
          <a:spcPct val="90000"/>
        </a:lnSpc>
        <a:spcBef>
          <a:spcPts val="1200"/>
        </a:spcBef>
        <a:buFont typeface="Arial" panose="020B0604020202020204" pitchFamily="34" charset="0"/>
        <a:buNone/>
        <a:defRPr sz="2200" kern="1200" spc="-40" baseline="0">
          <a:solidFill>
            <a:schemeClr val="tx1"/>
          </a:solidFill>
          <a:latin typeface="+mn-lt"/>
          <a:ea typeface="+mn-ea"/>
          <a:cs typeface="+mn-cs"/>
        </a:defRPr>
      </a:lvl1pPr>
      <a:lvl2pPr marL="575971" indent="-575971" algn="l" defTabSz="1828709" rtl="0" eaLnBrk="1" latinLnBrk="0" hangingPunct="1">
        <a:lnSpc>
          <a:spcPct val="90000"/>
        </a:lnSpc>
        <a:spcBef>
          <a:spcPts val="1200"/>
        </a:spcBef>
        <a:buFont typeface="Arial" panose="020B0604020202020204" pitchFamily="34" charset="0"/>
        <a:buChar char="•"/>
        <a:defRPr sz="2200" kern="1200">
          <a:solidFill>
            <a:schemeClr val="tx1"/>
          </a:solidFill>
          <a:latin typeface="+mn-lt"/>
          <a:ea typeface="+mn-ea"/>
          <a:cs typeface="+mn-cs"/>
        </a:defRPr>
      </a:lvl2pPr>
      <a:lvl3pPr marL="1151942" indent="-575971" algn="l" defTabSz="1828709" rtl="0" eaLnBrk="1" latinLnBrk="0" hangingPunct="1">
        <a:lnSpc>
          <a:spcPct val="90000"/>
        </a:lnSpc>
        <a:spcBef>
          <a:spcPts val="1200"/>
        </a:spcBef>
        <a:buFont typeface="Arial" panose="020B0604020202020204" pitchFamily="34" charset="0"/>
        <a:buChar char="–"/>
        <a:defRPr sz="2200" kern="1200">
          <a:solidFill>
            <a:schemeClr val="tx1"/>
          </a:solidFill>
          <a:latin typeface="+mn-lt"/>
          <a:ea typeface="+mn-ea"/>
          <a:cs typeface="+mn-cs"/>
        </a:defRPr>
      </a:lvl3pPr>
      <a:lvl4pPr marL="0" indent="0" algn="l" defTabSz="1828709" rtl="0" eaLnBrk="1" latinLnBrk="0" hangingPunct="1">
        <a:lnSpc>
          <a:spcPct val="90000"/>
        </a:lnSpc>
        <a:spcBef>
          <a:spcPts val="1200"/>
        </a:spcBef>
        <a:buFont typeface="Arial" panose="020B0604020202020204" pitchFamily="34" charset="0"/>
        <a:buNone/>
        <a:defRPr sz="2200" b="0" kern="1200">
          <a:solidFill>
            <a:schemeClr val="tx1"/>
          </a:solidFill>
          <a:latin typeface="+mn-lt"/>
          <a:ea typeface="+mn-ea"/>
          <a:cs typeface="+mn-cs"/>
        </a:defRPr>
      </a:lvl4pPr>
      <a:lvl5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5pPr>
      <a:lvl6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6pPr>
      <a:lvl7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7pPr>
      <a:lvl8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8pPr>
      <a:lvl9pPr marL="0" indent="0" algn="l" defTabSz="1828709" rtl="0" eaLnBrk="1" latinLnBrk="0" hangingPunct="1">
        <a:lnSpc>
          <a:spcPct val="90000"/>
        </a:lnSpc>
        <a:spcBef>
          <a:spcPts val="1200"/>
        </a:spcBef>
        <a:buFont typeface="Arial" panose="020B0604020202020204" pitchFamily="34" charset="0"/>
        <a:buNone/>
        <a:defRPr sz="22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respectvictoria.vic.gov.au/sites/default/files/documents/202107/Free%20from%20Violence%20Monitoring%20and%20Evaluation%20Strategic%20Framework.pdf"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mailto:research@respectvictoria.vic.gov.au" TargetMode="External"/><Relationship Id="rId4" Type="http://schemas.openxmlformats.org/officeDocument/2006/relationships/hyperlink" Target="https://www.oecd.org/dac/evaluation/daccriteriaforevaluatingdevelopmentassistance.htm" TargetMode="External"/></Relationships>
</file>

<file path=ppt/slides/_rels/slide2.xml.rels><?xml version="1.0" encoding="UTF-8" standalone="yes"?>
<Relationships xmlns="http://schemas.openxmlformats.org/package/2006/relationships"><Relationship Id="rId2" Type="http://schemas.openxmlformats.org/officeDocument/2006/relationships/hyperlink" Target="mailto:research@respectvictoria.vic.gov.a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1710F04-1816-3391-4BDF-FC6B6E6C591D}"/>
              </a:ext>
            </a:extLst>
          </p:cNvPr>
          <p:cNvSpPr>
            <a:spLocks noGrp="1"/>
          </p:cNvSpPr>
          <p:nvPr>
            <p:ph type="title"/>
          </p:nvPr>
        </p:nvSpPr>
        <p:spPr/>
        <p:txBody>
          <a:bodyPr/>
          <a:lstStyle/>
          <a:p>
            <a:r>
              <a:rPr lang="en-AU" dirty="0"/>
              <a:t>Evaluation Plan Template</a:t>
            </a:r>
          </a:p>
        </p:txBody>
      </p:sp>
      <p:sp>
        <p:nvSpPr>
          <p:cNvPr id="11" name="Text Placeholder 10">
            <a:extLst>
              <a:ext uri="{FF2B5EF4-FFF2-40B4-BE49-F238E27FC236}">
                <a16:creationId xmlns:a16="http://schemas.microsoft.com/office/drawing/2014/main" id="{4F81DE7A-8881-58FE-D9C5-8452FC1C0384}"/>
              </a:ext>
            </a:extLst>
          </p:cNvPr>
          <p:cNvSpPr>
            <a:spLocks noGrp="1"/>
          </p:cNvSpPr>
          <p:nvPr>
            <p:ph type="body" sz="quarter" idx="11"/>
          </p:nvPr>
        </p:nvSpPr>
        <p:spPr/>
        <p:txBody>
          <a:bodyPr/>
          <a:lstStyle/>
          <a:p>
            <a:r>
              <a:rPr lang="en-GB" dirty="0"/>
              <a:t>The purpose of this template is to identify and record your Key Evaluation Questions, your outcomes, indicators of success, and the evidence you will draw on to measure them. </a:t>
            </a:r>
          </a:p>
          <a:p>
            <a:r>
              <a:rPr lang="en-GB" b="1" dirty="0"/>
              <a:t>Evaluation Purpose: </a:t>
            </a:r>
            <a:r>
              <a:rPr lang="en-GB" dirty="0"/>
              <a:t>e.g. To determine the effectiveness of the ABC Local Council Preventing Violence Together Project.</a:t>
            </a:r>
            <a:endParaRPr lang="en-AU" dirty="0"/>
          </a:p>
        </p:txBody>
      </p:sp>
      <p:graphicFrame>
        <p:nvGraphicFramePr>
          <p:cNvPr id="13" name="Table 13">
            <a:extLst>
              <a:ext uri="{FF2B5EF4-FFF2-40B4-BE49-F238E27FC236}">
                <a16:creationId xmlns:a16="http://schemas.microsoft.com/office/drawing/2014/main" id="{C168F504-8982-BCA4-D855-35594CF32FC2}"/>
              </a:ext>
            </a:extLst>
          </p:cNvPr>
          <p:cNvGraphicFramePr>
            <a:graphicFrameLocks noGrp="1"/>
          </p:cNvGraphicFramePr>
          <p:nvPr>
            <p:ph type="tbl" sz="quarter" idx="10"/>
            <p:extLst>
              <p:ext uri="{D42A27DB-BD31-4B8C-83A1-F6EECF244321}">
                <p14:modId xmlns:p14="http://schemas.microsoft.com/office/powerpoint/2010/main" val="515545617"/>
              </p:ext>
            </p:extLst>
          </p:nvPr>
        </p:nvGraphicFramePr>
        <p:xfrm>
          <a:off x="625475" y="3330575"/>
          <a:ext cx="23148696" cy="8415456"/>
        </p:xfrm>
        <a:graphic>
          <a:graphicData uri="http://schemas.openxmlformats.org/drawingml/2006/table">
            <a:tbl>
              <a:tblPr firstRow="1" firstCol="1" bandRow="1">
                <a:tableStyleId>{5C22544A-7EE6-4342-B048-85BDC9FD1C3A}</a:tableStyleId>
              </a:tblPr>
              <a:tblGrid>
                <a:gridCol w="2727324">
                  <a:extLst>
                    <a:ext uri="{9D8B030D-6E8A-4147-A177-3AD203B41FA5}">
                      <a16:colId xmlns:a16="http://schemas.microsoft.com/office/drawing/2014/main" val="965607889"/>
                    </a:ext>
                  </a:extLst>
                </a:gridCol>
                <a:gridCol w="5105400">
                  <a:extLst>
                    <a:ext uri="{9D8B030D-6E8A-4147-A177-3AD203B41FA5}">
                      <a16:colId xmlns:a16="http://schemas.microsoft.com/office/drawing/2014/main" val="2102365518"/>
                    </a:ext>
                  </a:extLst>
                </a:gridCol>
                <a:gridCol w="2667000">
                  <a:extLst>
                    <a:ext uri="{9D8B030D-6E8A-4147-A177-3AD203B41FA5}">
                      <a16:colId xmlns:a16="http://schemas.microsoft.com/office/drawing/2014/main" val="1304941713"/>
                    </a:ext>
                  </a:extLst>
                </a:gridCol>
                <a:gridCol w="2667000">
                  <a:extLst>
                    <a:ext uri="{9D8B030D-6E8A-4147-A177-3AD203B41FA5}">
                      <a16:colId xmlns:a16="http://schemas.microsoft.com/office/drawing/2014/main" val="3497940891"/>
                    </a:ext>
                  </a:extLst>
                </a:gridCol>
                <a:gridCol w="4990986">
                  <a:extLst>
                    <a:ext uri="{9D8B030D-6E8A-4147-A177-3AD203B41FA5}">
                      <a16:colId xmlns:a16="http://schemas.microsoft.com/office/drawing/2014/main" val="2114035495"/>
                    </a:ext>
                  </a:extLst>
                </a:gridCol>
                <a:gridCol w="4990986">
                  <a:extLst>
                    <a:ext uri="{9D8B030D-6E8A-4147-A177-3AD203B41FA5}">
                      <a16:colId xmlns:a16="http://schemas.microsoft.com/office/drawing/2014/main" val="102283267"/>
                    </a:ext>
                  </a:extLst>
                </a:gridCol>
              </a:tblGrid>
              <a:tr h="1345965">
                <a:tc>
                  <a:txBody>
                    <a:bodyPr/>
                    <a:lstStyle/>
                    <a:p>
                      <a:pPr algn="ctr"/>
                      <a:r>
                        <a:rPr lang="en-AU" sz="1600" dirty="0">
                          <a:solidFill>
                            <a:schemeClr val="bg1"/>
                          </a:solidFill>
                        </a:rPr>
                        <a:t>Evaluation domain</a:t>
                      </a:r>
                    </a:p>
                  </a:txBody>
                  <a:tcPr anchor="ctr">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Key evaluation questions</a:t>
                      </a:r>
                    </a:p>
                    <a:p>
                      <a:pPr algn="ctr"/>
                      <a:r>
                        <a:rPr lang="en-AU" sz="1400" b="0" dirty="0">
                          <a:solidFill>
                            <a:schemeClr val="bg1"/>
                          </a:solidFill>
                        </a:rPr>
                        <a:t>(Example only.)</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gridSpan="2">
                  <a:txBody>
                    <a:bodyPr/>
                    <a:lstStyle/>
                    <a:p>
                      <a:pPr algn="ctr"/>
                      <a:r>
                        <a:rPr lang="en-AU" sz="1600" dirty="0">
                          <a:solidFill>
                            <a:schemeClr val="bg1"/>
                          </a:solidFill>
                        </a:rPr>
                        <a:t>Indicator</a:t>
                      </a:r>
                    </a:p>
                    <a:p>
                      <a:pPr algn="ctr"/>
                      <a:r>
                        <a:rPr lang="en-AU" sz="1400" b="0" dirty="0">
                          <a:solidFill>
                            <a:schemeClr val="bg1"/>
                          </a:solidFill>
                        </a:rPr>
                        <a:t>(Measure of success. Example only.)</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2"/>
                    </a:solidFill>
                  </a:tcPr>
                </a:tc>
                <a:tc hMerge="1">
                  <a:txBody>
                    <a:bodyPr/>
                    <a:lstStyle/>
                    <a:p>
                      <a:endParaRPr lang="en-AU"/>
                    </a:p>
                  </a:txBody>
                  <a:tcPr/>
                </a:tc>
                <a:tc>
                  <a:txBody>
                    <a:bodyPr/>
                    <a:lstStyle/>
                    <a:p>
                      <a:pPr algn="ctr"/>
                      <a:r>
                        <a:rPr lang="en-AU" sz="1600" dirty="0">
                          <a:solidFill>
                            <a:schemeClr val="bg1"/>
                          </a:solidFill>
                        </a:rPr>
                        <a:t>Data Source</a:t>
                      </a:r>
                    </a:p>
                    <a:p>
                      <a:pPr algn="ctr"/>
                      <a:r>
                        <a:rPr lang="en-AU" sz="1400" b="0" dirty="0">
                          <a:solidFill>
                            <a:schemeClr val="bg1"/>
                          </a:solidFill>
                        </a:rPr>
                        <a:t>(Example only.)</a:t>
                      </a:r>
                    </a:p>
                  </a:txBody>
                  <a:tcPr anchor="ctr">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chemeClr val="tx2"/>
                    </a:solidFill>
                  </a:tcPr>
                </a:tc>
                <a:tc>
                  <a:txBody>
                    <a:bodyPr/>
                    <a:lstStyle/>
                    <a:p>
                      <a:pPr algn="ctr"/>
                      <a:r>
                        <a:rPr lang="en-AU" sz="1600" dirty="0">
                          <a:solidFill>
                            <a:schemeClr val="bg1"/>
                          </a:solidFill>
                        </a:rPr>
                        <a:t>Data Manager/co-ordinator</a:t>
                      </a:r>
                    </a:p>
                    <a:p>
                      <a:pPr algn="ctr"/>
                      <a:r>
                        <a:rPr lang="en-AU" sz="1400" b="0" dirty="0">
                          <a:solidFill>
                            <a:schemeClr val="bg1"/>
                          </a:solidFill>
                        </a:rPr>
                        <a:t>(</a:t>
                      </a:r>
                      <a:r>
                        <a:rPr lang="en-GB" sz="1400" b="0" dirty="0">
                          <a:solidFill>
                            <a:schemeClr val="bg1"/>
                          </a:solidFill>
                        </a:rPr>
                        <a:t>Who is arranging for this data to be collected and input into the evaluation. Examples only.</a:t>
                      </a:r>
                      <a:r>
                        <a:rPr lang="en-AU" sz="1400" b="0" dirty="0">
                          <a:solidFill>
                            <a:schemeClr val="bg1"/>
                          </a:solidFill>
                        </a:rPr>
                        <a:t>)</a:t>
                      </a:r>
                    </a:p>
                  </a:txBody>
                  <a:tcPr anchor="ctr">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2145124356"/>
                  </a:ext>
                </a:extLst>
              </a:tr>
              <a:tr h="949093">
                <a:tc>
                  <a:txBody>
                    <a:bodyPr/>
                    <a:lstStyle/>
                    <a:p>
                      <a:pPr algn="ctr"/>
                      <a:r>
                        <a:rPr lang="en-AU" sz="1600" b="1" dirty="0">
                          <a:solidFill>
                            <a:schemeClr val="bg1"/>
                          </a:solidFill>
                        </a:rPr>
                        <a:t>Efficiency</a:t>
                      </a: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indent="0">
                        <a:spcAft>
                          <a:spcPts val="600"/>
                        </a:spcAft>
                        <a:buFont typeface="+mj-lt"/>
                        <a:buNone/>
                      </a:pPr>
                      <a:r>
                        <a:rPr lang="en-GB" sz="1400" dirty="0">
                          <a:solidFill>
                            <a:schemeClr val="accent5"/>
                          </a:solidFill>
                        </a:rPr>
                        <a:t>To what extent has the project been delivered on time and on budget?</a:t>
                      </a:r>
                      <a:endParaRPr lang="en-AU" sz="1400" dirty="0">
                        <a:solidFill>
                          <a:schemeClr val="accent5"/>
                        </a:solidFill>
                      </a:endParaRP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gridSpan="2">
                  <a:txBody>
                    <a:bodyPr/>
                    <a:lstStyle/>
                    <a:p>
                      <a:pPr marL="0" indent="0">
                        <a:spcAft>
                          <a:spcPts val="600"/>
                        </a:spcAft>
                        <a:buFont typeface="+mj-lt"/>
                        <a:buNone/>
                      </a:pPr>
                      <a:r>
                        <a:rPr lang="en-GB" sz="1400" dirty="0">
                          <a:solidFill>
                            <a:schemeClr val="accent5"/>
                          </a:solidFill>
                        </a:rPr>
                        <a:t>Budget has been fully acquitted.</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hMerge="1">
                  <a:txBody>
                    <a:bodyPr/>
                    <a:lstStyle/>
                    <a:p>
                      <a:endParaRPr lang="en-AU"/>
                    </a:p>
                  </a:txBody>
                  <a:tcPr/>
                </a:tc>
                <a:tc>
                  <a:txBody>
                    <a:bodyPr/>
                    <a:lstStyle/>
                    <a:p>
                      <a:pPr marL="0" indent="0">
                        <a:spcAft>
                          <a:spcPts val="600"/>
                        </a:spcAft>
                        <a:buFont typeface="Arial" panose="020B0604020202020204" pitchFamily="34" charset="0"/>
                        <a:buNone/>
                      </a:pPr>
                      <a:r>
                        <a:rPr lang="en-GB" sz="1400" dirty="0">
                          <a:solidFill>
                            <a:schemeClr val="accent5"/>
                          </a:solidFill>
                        </a:rPr>
                        <a:t>Program documents – budget papers.</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Evaluator.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738533101"/>
                  </a:ext>
                </a:extLst>
              </a:tr>
              <a:tr h="1009117">
                <a:tc>
                  <a:txBody>
                    <a:bodyPr/>
                    <a:lstStyle/>
                    <a:p>
                      <a:pPr algn="ctr"/>
                      <a:r>
                        <a:rPr lang="en-AU" sz="1600" b="1" dirty="0">
                          <a:solidFill>
                            <a:schemeClr val="bg1"/>
                          </a:solidFill>
                        </a:rPr>
                        <a:t>Appropriateness</a:t>
                      </a: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indent="0">
                        <a:spcAft>
                          <a:spcPts val="600"/>
                        </a:spcAft>
                        <a:buFont typeface="+mj-lt"/>
                        <a:buNone/>
                      </a:pPr>
                      <a:r>
                        <a:rPr lang="en-GB" sz="1400" dirty="0">
                          <a:solidFill>
                            <a:schemeClr val="accent5"/>
                          </a:solidFill>
                        </a:rPr>
                        <a:t>To what degree are the program components appropriate </a:t>
                      </a:r>
                      <a:br>
                        <a:rPr lang="en-GB" sz="1400" dirty="0">
                          <a:solidFill>
                            <a:schemeClr val="accent5"/>
                          </a:solidFill>
                        </a:rPr>
                      </a:br>
                      <a:r>
                        <a:rPr lang="en-GB" sz="1400" dirty="0">
                          <a:solidFill>
                            <a:schemeClr val="accent5"/>
                          </a:solidFill>
                        </a:rPr>
                        <a:t>to achieving the outcomes? Would other activities have been better?</a:t>
                      </a:r>
                      <a:endParaRPr lang="en-AU" sz="1400" dirty="0">
                        <a:solidFill>
                          <a:schemeClr val="accent5"/>
                        </a:solidFill>
                      </a:endParaRP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gridSpan="2">
                  <a:txBody>
                    <a:bodyPr/>
                    <a:lstStyle/>
                    <a:p>
                      <a:pPr marL="0" indent="0">
                        <a:spcAft>
                          <a:spcPts val="600"/>
                        </a:spcAft>
                        <a:buFont typeface="+mj-lt"/>
                        <a:buNone/>
                      </a:pPr>
                      <a:r>
                        <a:rPr lang="en-GB" sz="1400" dirty="0">
                          <a:solidFill>
                            <a:schemeClr val="accent5"/>
                          </a:solidFill>
                        </a:rPr>
                        <a:t>Program variables are achieving individual outcomes.</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hMerge="1">
                  <a:txBody>
                    <a:bodyPr/>
                    <a:lstStyle/>
                    <a:p>
                      <a:endParaRPr lang="en-AU"/>
                    </a:p>
                  </a:txBody>
                  <a:tcPr/>
                </a:tc>
                <a:tc>
                  <a:txBody>
                    <a:bodyPr/>
                    <a:lstStyle/>
                    <a:p>
                      <a:pPr marL="216000" indent="-216000">
                        <a:spcAft>
                          <a:spcPts val="600"/>
                        </a:spcAft>
                        <a:buFont typeface="Arial" panose="020B0604020202020204" pitchFamily="34" charset="0"/>
                        <a:buChar char="•"/>
                      </a:pPr>
                      <a:r>
                        <a:rPr lang="en-GB" sz="1400" dirty="0">
                          <a:solidFill>
                            <a:schemeClr val="accent5"/>
                          </a:solidFill>
                        </a:rPr>
                        <a:t>Participant experience feedback – interviews.</a:t>
                      </a:r>
                    </a:p>
                    <a:p>
                      <a:pPr marL="216000" indent="-216000">
                        <a:spcAft>
                          <a:spcPts val="600"/>
                        </a:spcAft>
                        <a:buFont typeface="Arial" panose="020B0604020202020204" pitchFamily="34" charset="0"/>
                        <a:buChar char="•"/>
                      </a:pPr>
                      <a:r>
                        <a:rPr lang="en-GB" sz="1400" dirty="0">
                          <a:solidFill>
                            <a:schemeClr val="accent5"/>
                          </a:solidFill>
                        </a:rPr>
                        <a:t>Participant knowledge demonstration – surveys.</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Program manager.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265364627"/>
                  </a:ext>
                </a:extLst>
              </a:tr>
              <a:tr h="905761">
                <a:tc>
                  <a:txBody>
                    <a:bodyPr/>
                    <a:lstStyle/>
                    <a:p>
                      <a:pPr algn="ctr"/>
                      <a:r>
                        <a:rPr lang="en-AU" sz="1600" b="1" dirty="0">
                          <a:solidFill>
                            <a:schemeClr val="bg1"/>
                          </a:solidFill>
                        </a:rPr>
                        <a:t>Fidelity</a:t>
                      </a: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indent="0">
                        <a:spcAft>
                          <a:spcPts val="600"/>
                        </a:spcAft>
                        <a:buFont typeface="+mj-lt"/>
                        <a:buNone/>
                      </a:pPr>
                      <a:r>
                        <a:rPr lang="en-GB" sz="1400" dirty="0">
                          <a:solidFill>
                            <a:schemeClr val="accent5"/>
                          </a:solidFill>
                        </a:rPr>
                        <a:t>Has the program been implemented as planned? What were barriers and enablers to implementation?</a:t>
                      </a:r>
                      <a:endParaRPr lang="en-AU" sz="1400" dirty="0">
                        <a:solidFill>
                          <a:schemeClr val="accent5"/>
                        </a:solidFill>
                      </a:endParaRP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gridSpan="2">
                  <a:txBody>
                    <a:bodyPr/>
                    <a:lstStyle/>
                    <a:p>
                      <a:pPr marL="216000" indent="-216000">
                        <a:spcAft>
                          <a:spcPts val="600"/>
                        </a:spcAft>
                        <a:buFont typeface="Arial" panose="020B0604020202020204" pitchFamily="34" charset="0"/>
                        <a:buChar char="•"/>
                      </a:pPr>
                      <a:r>
                        <a:rPr lang="en-GB" sz="1400" dirty="0">
                          <a:solidFill>
                            <a:schemeClr val="accent5"/>
                          </a:solidFill>
                        </a:rPr>
                        <a:t>Enrolment targets are met.</a:t>
                      </a:r>
                    </a:p>
                    <a:p>
                      <a:pPr marL="216000" indent="-216000">
                        <a:spcAft>
                          <a:spcPts val="600"/>
                        </a:spcAft>
                        <a:buFont typeface="Arial" panose="020B0604020202020204" pitchFamily="34" charset="0"/>
                        <a:buChar char="•"/>
                      </a:pPr>
                      <a:r>
                        <a:rPr lang="en-GB" sz="1400" dirty="0">
                          <a:solidFill>
                            <a:schemeClr val="accent5"/>
                          </a:solidFill>
                        </a:rPr>
                        <a:t>Program components are fully executed.</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hMerge="1">
                  <a:txBody>
                    <a:bodyPr/>
                    <a:lstStyle/>
                    <a:p>
                      <a:endParaRPr lang="en-AU"/>
                    </a:p>
                  </a:txBody>
                  <a:tcPr/>
                </a:tc>
                <a:tc>
                  <a:txBody>
                    <a:bodyPr/>
                    <a:lstStyle/>
                    <a:p>
                      <a:pPr marL="216000" indent="-216000">
                        <a:spcAft>
                          <a:spcPts val="600"/>
                        </a:spcAft>
                        <a:buFont typeface="Arial" panose="020B0604020202020204" pitchFamily="34" charset="0"/>
                        <a:buChar char="•"/>
                      </a:pPr>
                      <a:r>
                        <a:rPr lang="en-GB" sz="1400" dirty="0">
                          <a:solidFill>
                            <a:schemeClr val="accent5"/>
                          </a:solidFill>
                        </a:rPr>
                        <a:t>Program data on enrolments.</a:t>
                      </a:r>
                    </a:p>
                    <a:p>
                      <a:pPr marL="216000" indent="-216000">
                        <a:spcAft>
                          <a:spcPts val="600"/>
                        </a:spcAft>
                        <a:buFont typeface="Arial" panose="020B0604020202020204" pitchFamily="34" charset="0"/>
                        <a:buChar char="•"/>
                      </a:pPr>
                      <a:r>
                        <a:rPr lang="en-GB" sz="1400" dirty="0">
                          <a:solidFill>
                            <a:schemeClr val="accent5"/>
                          </a:solidFill>
                        </a:rPr>
                        <a:t>Program manager’s implementation report.</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Program manager.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2484723695"/>
                  </a:ext>
                </a:extLst>
              </a:tr>
              <a:tr h="576000">
                <a:tc rowSpan="4">
                  <a:txBody>
                    <a:bodyPr/>
                    <a:lstStyle/>
                    <a:p>
                      <a:pPr algn="ctr"/>
                      <a:r>
                        <a:rPr lang="en-AU" sz="1600" b="1" dirty="0">
                          <a:solidFill>
                            <a:schemeClr val="bg1"/>
                          </a:solidFill>
                        </a:rPr>
                        <a:t>Effectiveness</a:t>
                      </a: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rowSpan="2">
                  <a:txBody>
                    <a:bodyPr/>
                    <a:lstStyle/>
                    <a:p>
                      <a:pPr marL="0" indent="0">
                        <a:spcAft>
                          <a:spcPts val="600"/>
                        </a:spcAft>
                        <a:buFont typeface="+mj-lt"/>
                        <a:buNone/>
                      </a:pPr>
                      <a:r>
                        <a:rPr lang="en-GB" sz="1400" dirty="0">
                          <a:solidFill>
                            <a:schemeClr val="accent5"/>
                          </a:solidFill>
                        </a:rPr>
                        <a:t>To what extent has the project achieved its short-term outcomes?</a:t>
                      </a: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gridSpan="2">
                  <a:txBody>
                    <a:bodyPr/>
                    <a:lstStyle/>
                    <a:p>
                      <a:pPr marL="0" indent="0" algn="ctr">
                        <a:spcAft>
                          <a:spcPts val="600"/>
                        </a:spcAft>
                        <a:buFont typeface="Arial" panose="020B0604020202020204" pitchFamily="34" charset="0"/>
                        <a:buNone/>
                      </a:pPr>
                      <a:r>
                        <a:rPr lang="en-AU" sz="1400" i="1" dirty="0">
                          <a:solidFill>
                            <a:schemeClr val="accent5"/>
                          </a:solidFill>
                        </a:rPr>
                        <a:t>(From your project logic.)</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hMerge="1">
                  <a:txBody>
                    <a:bodyPr/>
                    <a:lstStyle/>
                    <a:p>
                      <a:endParaRPr lang="en-AU"/>
                    </a:p>
                  </a:txBody>
                  <a:tcPr/>
                </a:tc>
                <a:tc rowSpan="2">
                  <a:txBody>
                    <a:bodyPr/>
                    <a:lstStyle/>
                    <a:p>
                      <a:pPr marL="216000" indent="-216000">
                        <a:spcAft>
                          <a:spcPts val="600"/>
                        </a:spcAft>
                        <a:buFont typeface="Arial" panose="020B0604020202020204" pitchFamily="34" charset="0"/>
                        <a:buChar char="•"/>
                      </a:pPr>
                      <a:r>
                        <a:rPr lang="en-AU" sz="1400" dirty="0">
                          <a:solidFill>
                            <a:schemeClr val="accent5"/>
                          </a:solidFill>
                        </a:rPr>
                        <a:t>Participant experience feedback – interviews.</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rowSpan="2">
                  <a:txBody>
                    <a:bodyPr/>
                    <a:lstStyle/>
                    <a:p>
                      <a:pPr marL="0" indent="0">
                        <a:spcAft>
                          <a:spcPts val="600"/>
                        </a:spcAft>
                        <a:buFont typeface="+mj-lt"/>
                        <a:buNone/>
                      </a:pPr>
                      <a:r>
                        <a:rPr lang="en-AU" sz="1400" dirty="0">
                          <a:solidFill>
                            <a:schemeClr val="accent5"/>
                          </a:solidFill>
                        </a:rPr>
                        <a:t>Program manager.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621562231"/>
                  </a:ext>
                </a:extLst>
              </a:tr>
              <a:tr h="864000">
                <a:tc vMerge="1">
                  <a:txBody>
                    <a:bodyPr/>
                    <a:lstStyle/>
                    <a:p>
                      <a:pPr algn="ctr"/>
                      <a:endParaRPr lang="en-AU" sz="1600" b="1" dirty="0">
                        <a:solidFill>
                          <a:schemeClr val="bg1"/>
                        </a:solidFill>
                      </a:endParaRP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vMerge="1">
                  <a:txBody>
                    <a:bodyPr/>
                    <a:lstStyle/>
                    <a:p>
                      <a:pPr marL="0" indent="0">
                        <a:spcAft>
                          <a:spcPts val="600"/>
                        </a:spcAft>
                        <a:buFont typeface="+mj-lt"/>
                        <a:buNone/>
                      </a:pPr>
                      <a:r>
                        <a:rPr lang="en-GB" sz="1400" dirty="0">
                          <a:solidFill>
                            <a:schemeClr val="accent5"/>
                          </a:solidFill>
                        </a:rPr>
                        <a:t>To what extent has the project achieved its short-term outcomes?</a:t>
                      </a:r>
                      <a:endParaRPr lang="en-AU" sz="1400" dirty="0">
                        <a:solidFill>
                          <a:schemeClr val="accent5"/>
                        </a:solidFill>
                      </a:endParaRP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AU" sz="1400" dirty="0">
                          <a:solidFill>
                            <a:schemeClr val="accent5"/>
                          </a:solidFill>
                        </a:rPr>
                        <a:t>Short-term Outcome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AU" sz="1400" dirty="0">
                          <a:solidFill>
                            <a:schemeClr val="accent5"/>
                          </a:solidFill>
                        </a:rPr>
                        <a:t>Indicator 1.</a:t>
                      </a:r>
                    </a:p>
                    <a:p>
                      <a:pPr marL="216000" indent="-216000">
                        <a:spcAft>
                          <a:spcPts val="600"/>
                        </a:spcAft>
                        <a:buFont typeface="Arial" panose="020B0604020202020204" pitchFamily="34" charset="0"/>
                        <a:buChar char="•"/>
                      </a:pPr>
                      <a:r>
                        <a:rPr lang="en-AU" sz="1400" dirty="0">
                          <a:solidFill>
                            <a:schemeClr val="accent5"/>
                          </a:solidFill>
                        </a:rPr>
                        <a:t>Indicator 2.</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vMerge="1">
                  <a:txBody>
                    <a:bodyPr/>
                    <a:lstStyle/>
                    <a:p>
                      <a:pPr marL="216000" indent="-216000">
                        <a:spcAft>
                          <a:spcPts val="600"/>
                        </a:spcAft>
                        <a:buFont typeface="Arial" panose="020B0604020202020204" pitchFamily="34" charset="0"/>
                        <a:buChar char="•"/>
                      </a:pP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vMerge="1">
                  <a:txBody>
                    <a:bodyPr/>
                    <a:lstStyle/>
                    <a:p>
                      <a:pPr marL="0" indent="0">
                        <a:spcAft>
                          <a:spcPts val="600"/>
                        </a:spcAft>
                        <a:buFont typeface="+mj-lt"/>
                        <a:buNone/>
                      </a:pP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4236532984"/>
                  </a:ext>
                </a:extLst>
              </a:tr>
              <a:tr h="936000">
                <a:tc vMerge="1">
                  <a:txBody>
                    <a:bodyPr/>
                    <a:lstStyle/>
                    <a:p>
                      <a:pPr algn="ctr"/>
                      <a:endParaRPr lang="en-AU" sz="1600" b="1" dirty="0">
                        <a:solidFill>
                          <a:schemeClr val="bg1"/>
                        </a:solidFill>
                      </a:endParaRP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indent="0">
                        <a:spcAft>
                          <a:spcPts val="600"/>
                        </a:spcAft>
                        <a:buFont typeface="+mj-lt"/>
                        <a:buNone/>
                      </a:pPr>
                      <a:r>
                        <a:rPr lang="en-GB" sz="1400" dirty="0">
                          <a:solidFill>
                            <a:schemeClr val="accent5"/>
                          </a:solidFill>
                        </a:rPr>
                        <a:t>To what extent has the project achieved its medium-term outcomes?</a:t>
                      </a:r>
                      <a:endParaRPr lang="en-AU" sz="1400" dirty="0">
                        <a:solidFill>
                          <a:schemeClr val="accent5"/>
                        </a:solidFill>
                      </a:endParaRP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AU" sz="1400" dirty="0">
                          <a:solidFill>
                            <a:schemeClr val="accent5"/>
                          </a:solidFill>
                        </a:rPr>
                        <a:t>Medium-term Outcome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AU" sz="1400" dirty="0">
                          <a:solidFill>
                            <a:schemeClr val="accent5"/>
                          </a:solidFill>
                        </a:rPr>
                        <a:t>Indicator 1.</a:t>
                      </a:r>
                    </a:p>
                    <a:p>
                      <a:pPr marL="216000" indent="-216000">
                        <a:spcAft>
                          <a:spcPts val="600"/>
                        </a:spcAft>
                        <a:buFont typeface="Arial" panose="020B0604020202020204" pitchFamily="34" charset="0"/>
                        <a:buChar char="•"/>
                      </a:pPr>
                      <a:r>
                        <a:rPr lang="en-AU" sz="1400" dirty="0">
                          <a:solidFill>
                            <a:schemeClr val="accent5"/>
                          </a:solidFill>
                        </a:rPr>
                        <a:t>Indicator 2.</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AU" sz="1400" dirty="0">
                          <a:solidFill>
                            <a:schemeClr val="accent5"/>
                          </a:solidFill>
                        </a:rPr>
                        <a:t>Participant knowledge demonstration – surveys.</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Evaluation staff/evaluator.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3494795121"/>
                  </a:ext>
                </a:extLst>
              </a:tr>
              <a:tr h="936000">
                <a:tc vMerge="1">
                  <a:txBody>
                    <a:bodyPr/>
                    <a:lstStyle/>
                    <a:p>
                      <a:pPr algn="ctr"/>
                      <a:endParaRPr lang="en-AU" sz="1600" b="1" dirty="0">
                        <a:solidFill>
                          <a:schemeClr val="bg1"/>
                        </a:solidFill>
                      </a:endParaRP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indent="0">
                        <a:spcAft>
                          <a:spcPts val="600"/>
                        </a:spcAft>
                        <a:buFont typeface="+mj-lt"/>
                        <a:buNone/>
                      </a:pPr>
                      <a:r>
                        <a:rPr lang="en-GB" sz="1400" dirty="0">
                          <a:solidFill>
                            <a:schemeClr val="accent5"/>
                          </a:solidFill>
                        </a:rPr>
                        <a:t>To what extent has the project achieved its long-term outcomes (impacts)?</a:t>
                      </a:r>
                      <a:endParaRPr lang="en-AU" sz="1400" dirty="0">
                        <a:solidFill>
                          <a:schemeClr val="accent5"/>
                        </a:solidFill>
                      </a:endParaRP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AU" sz="1400" dirty="0">
                          <a:solidFill>
                            <a:schemeClr val="accent5"/>
                          </a:solidFill>
                        </a:rPr>
                        <a:t>Long-term Outcome 1.</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AU" sz="1400" dirty="0">
                          <a:solidFill>
                            <a:schemeClr val="accent5"/>
                          </a:solidFill>
                        </a:rPr>
                        <a:t>Indicator 1.</a:t>
                      </a:r>
                    </a:p>
                    <a:p>
                      <a:pPr marL="216000" indent="-216000">
                        <a:spcAft>
                          <a:spcPts val="600"/>
                        </a:spcAft>
                        <a:buFont typeface="Arial" panose="020B0604020202020204" pitchFamily="34" charset="0"/>
                        <a:buChar char="•"/>
                      </a:pPr>
                      <a:r>
                        <a:rPr lang="en-AU" sz="1400" dirty="0">
                          <a:solidFill>
                            <a:schemeClr val="accent5"/>
                          </a:solidFill>
                        </a:rPr>
                        <a:t>Indicator 2.</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216000" indent="-216000">
                        <a:spcAft>
                          <a:spcPts val="600"/>
                        </a:spcAft>
                        <a:buFont typeface="Arial" panose="020B0604020202020204" pitchFamily="34" charset="0"/>
                        <a:buChar char="•"/>
                      </a:pPr>
                      <a:r>
                        <a:rPr lang="en-GB" sz="1400" dirty="0">
                          <a:solidFill>
                            <a:schemeClr val="accent5"/>
                          </a:solidFill>
                        </a:rPr>
                        <a:t>Local government area population data.</a:t>
                      </a:r>
                    </a:p>
                    <a:p>
                      <a:pPr marL="216000" indent="-216000">
                        <a:spcAft>
                          <a:spcPts val="600"/>
                        </a:spcAft>
                        <a:buFont typeface="Arial" panose="020B0604020202020204" pitchFamily="34" charset="0"/>
                        <a:buChar char="•"/>
                      </a:pPr>
                      <a:r>
                        <a:rPr lang="en-GB" sz="1400" dirty="0">
                          <a:solidFill>
                            <a:schemeClr val="accent5"/>
                          </a:solidFill>
                        </a:rPr>
                        <a:t>Crime statistics agency data.</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LGA data manager.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2816890310"/>
                  </a:ext>
                </a:extLst>
              </a:tr>
              <a:tr h="893520">
                <a:tc>
                  <a:txBody>
                    <a:bodyPr/>
                    <a:lstStyle/>
                    <a:p>
                      <a:pPr algn="ctr"/>
                      <a:r>
                        <a:rPr lang="en-AU" sz="1600" b="1" dirty="0">
                          <a:solidFill>
                            <a:schemeClr val="bg1"/>
                          </a:solidFill>
                        </a:rPr>
                        <a:t>Sustainability</a:t>
                      </a:r>
                    </a:p>
                  </a:txBody>
                  <a:tcPr marL="108000" marR="108000" marT="180000" marB="108000"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solidFill>
                      <a:schemeClr val="tx2"/>
                    </a:solidFill>
                  </a:tcPr>
                </a:tc>
                <a:tc>
                  <a:txBody>
                    <a:bodyPr/>
                    <a:lstStyle/>
                    <a:p>
                      <a:pPr marL="0" indent="0">
                        <a:spcAft>
                          <a:spcPts val="600"/>
                        </a:spcAft>
                        <a:buFont typeface="+mj-lt"/>
                        <a:buNone/>
                      </a:pPr>
                      <a:r>
                        <a:rPr lang="en-GB" sz="1400" dirty="0">
                          <a:solidFill>
                            <a:schemeClr val="accent5"/>
                          </a:solidFill>
                        </a:rPr>
                        <a:t>Does the program lend itself to sustainability?</a:t>
                      </a:r>
                      <a:endParaRPr lang="en-AU" sz="1400" dirty="0">
                        <a:solidFill>
                          <a:schemeClr val="accent5"/>
                        </a:solidFill>
                      </a:endParaRPr>
                    </a:p>
                  </a:txBody>
                  <a:tcPr marL="252000" marR="144000" marT="180000" marB="108000">
                    <a:lnL w="12700" cap="flat" cmpd="sng" algn="ctr">
                      <a:solidFill>
                        <a:schemeClr val="bg1"/>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gridSpan="2">
                  <a:txBody>
                    <a:bodyPr/>
                    <a:lstStyle/>
                    <a:p>
                      <a:pPr marL="285750" indent="-285750">
                        <a:spcAft>
                          <a:spcPts val="600"/>
                        </a:spcAft>
                        <a:buFont typeface="Arial" panose="020B0604020202020204" pitchFamily="34" charset="0"/>
                        <a:buChar char="•"/>
                      </a:pPr>
                      <a:r>
                        <a:rPr lang="en-AU" sz="1400" dirty="0">
                          <a:solidFill>
                            <a:schemeClr val="accent5"/>
                          </a:solidFill>
                        </a:rPr>
                        <a:t>Future resourcing is sufficient</a:t>
                      </a:r>
                    </a:p>
                    <a:p>
                      <a:pPr marL="285750" indent="-285750">
                        <a:spcAft>
                          <a:spcPts val="600"/>
                        </a:spcAft>
                        <a:buFont typeface="Arial" panose="020B0604020202020204" pitchFamily="34" charset="0"/>
                        <a:buChar char="•"/>
                      </a:pPr>
                      <a:r>
                        <a:rPr lang="en-AU" sz="1400" dirty="0">
                          <a:solidFill>
                            <a:schemeClr val="accent5"/>
                          </a:solidFill>
                        </a:rPr>
                        <a:t>Program is relevant for </a:t>
                      </a:r>
                      <a:r>
                        <a:rPr lang="en-AU" sz="1400">
                          <a:solidFill>
                            <a:schemeClr val="accent5"/>
                          </a:solidFill>
                        </a:rPr>
                        <a:t>future audiences</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hMerge="1">
                  <a:txBody>
                    <a:bodyPr/>
                    <a:lstStyle/>
                    <a:p>
                      <a:endParaRPr lang="en-AU"/>
                    </a:p>
                  </a:txBody>
                  <a:tcPr/>
                </a:tc>
                <a:tc>
                  <a:txBody>
                    <a:bodyPr/>
                    <a:lstStyle/>
                    <a:p>
                      <a:pPr marL="216000" indent="-216000">
                        <a:spcAft>
                          <a:spcPts val="600"/>
                        </a:spcAft>
                        <a:buFont typeface="Arial" panose="020B0604020202020204" pitchFamily="34" charset="0"/>
                        <a:buChar char="•"/>
                      </a:pPr>
                      <a:r>
                        <a:rPr lang="en-GB" sz="1400" dirty="0">
                          <a:solidFill>
                            <a:schemeClr val="accent5"/>
                          </a:solidFill>
                        </a:rPr>
                        <a:t>Program manager perspectives – interview feedback.</a:t>
                      </a:r>
                    </a:p>
                    <a:p>
                      <a:pPr marL="216000" indent="-216000">
                        <a:spcAft>
                          <a:spcPts val="600"/>
                        </a:spcAft>
                        <a:buFont typeface="Arial" panose="020B0604020202020204" pitchFamily="34" charset="0"/>
                        <a:buChar char="•"/>
                      </a:pPr>
                      <a:r>
                        <a:rPr lang="en-GB" sz="1400" dirty="0">
                          <a:solidFill>
                            <a:schemeClr val="accent5"/>
                          </a:solidFill>
                        </a:rPr>
                        <a:t>Funding documentation.</a:t>
                      </a:r>
                      <a:endParaRPr lang="en-AU" sz="1400" dirty="0">
                        <a:solidFill>
                          <a:schemeClr val="accent5"/>
                        </a:solidFill>
                      </a:endParaRP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tc>
                  <a:txBody>
                    <a:bodyPr/>
                    <a:lstStyle/>
                    <a:p>
                      <a:pPr marL="0" indent="0">
                        <a:spcAft>
                          <a:spcPts val="600"/>
                        </a:spcAft>
                        <a:buFont typeface="+mj-lt"/>
                        <a:buNone/>
                      </a:pPr>
                      <a:r>
                        <a:rPr lang="en-AU" sz="1400" dirty="0">
                          <a:solidFill>
                            <a:schemeClr val="accent5"/>
                          </a:solidFill>
                        </a:rPr>
                        <a:t>Evaluator.</a:t>
                      </a:r>
                    </a:p>
                  </a:txBody>
                  <a:tcPr marL="252000" marR="144000" marT="180000" marB="108000">
                    <a:lnL w="12700" cap="flat" cmpd="sng" algn="ctr">
                      <a:solidFill>
                        <a:schemeClr val="accent6"/>
                      </a:solidFill>
                      <a:prstDash val="solid"/>
                      <a:round/>
                      <a:headEnd type="none" w="med" len="med"/>
                      <a:tailEnd type="none" w="med" len="med"/>
                    </a:lnL>
                    <a:lnR w="12700" cap="flat" cmpd="sng" algn="ctr">
                      <a:solidFill>
                        <a:schemeClr val="accent6"/>
                      </a:solidFill>
                      <a:prstDash val="solid"/>
                      <a:round/>
                      <a:headEnd type="none" w="med" len="med"/>
                      <a:tailEnd type="none" w="med" len="med"/>
                    </a:lnR>
                    <a:lnT w="12700" cap="flat" cmpd="sng" algn="ctr">
                      <a:solidFill>
                        <a:schemeClr val="accent6"/>
                      </a:solidFill>
                      <a:prstDash val="solid"/>
                      <a:round/>
                      <a:headEnd type="none" w="med" len="med"/>
                      <a:tailEnd type="none" w="med" len="med"/>
                    </a:lnT>
                    <a:lnB w="12700" cap="flat" cmpd="sng" algn="ctr">
                      <a:solidFill>
                        <a:schemeClr val="accent6"/>
                      </a:solidFill>
                      <a:prstDash val="solid"/>
                      <a:round/>
                      <a:headEnd type="none" w="med" len="med"/>
                      <a:tailEnd type="none" w="med" len="med"/>
                    </a:lnB>
                    <a:noFill/>
                  </a:tcPr>
                </a:tc>
                <a:extLst>
                  <a:ext uri="{0D108BD9-81ED-4DB2-BD59-A6C34878D82A}">
                    <a16:rowId xmlns:a16="http://schemas.microsoft.com/office/drawing/2014/main" val="1140235994"/>
                  </a:ext>
                </a:extLst>
              </a:tr>
            </a:tbl>
          </a:graphicData>
        </a:graphic>
      </p:graphicFrame>
      <p:sp>
        <p:nvSpPr>
          <p:cNvPr id="12" name="Text Placeholder 11">
            <a:extLst>
              <a:ext uri="{FF2B5EF4-FFF2-40B4-BE49-F238E27FC236}">
                <a16:creationId xmlns:a16="http://schemas.microsoft.com/office/drawing/2014/main" id="{F9762FA6-9855-7615-303C-C837776EEA0A}"/>
              </a:ext>
            </a:extLst>
          </p:cNvPr>
          <p:cNvSpPr>
            <a:spLocks noGrp="1"/>
          </p:cNvSpPr>
          <p:nvPr>
            <p:ph type="body" sz="quarter" idx="13"/>
          </p:nvPr>
        </p:nvSpPr>
        <p:spPr/>
        <p:txBody>
          <a:bodyPr/>
          <a:lstStyle/>
          <a:p>
            <a:pPr lvl="1"/>
            <a:r>
              <a:rPr lang="en-GB" dirty="0"/>
              <a:t>For more information on the evaluation domains please see the </a:t>
            </a:r>
            <a:r>
              <a:rPr lang="en-GB" dirty="0">
                <a:hlinkClick r:id="rId3"/>
              </a:rPr>
              <a:t>Free from Violence Monitoring and Evaluation Strategic Framework</a:t>
            </a:r>
            <a:r>
              <a:rPr lang="en-GB" dirty="0"/>
              <a:t>. Also see </a:t>
            </a:r>
            <a:r>
              <a:rPr lang="en-GB" dirty="0">
                <a:hlinkClick r:id="rId4"/>
              </a:rPr>
              <a:t>OECD Development Assistance Committee (DAC) Evaluation Criteria</a:t>
            </a:r>
            <a:r>
              <a:rPr lang="en-GB" dirty="0"/>
              <a:t>.</a:t>
            </a:r>
          </a:p>
          <a:p>
            <a:r>
              <a:rPr lang="en-GB" dirty="0"/>
              <a:t>This is a template. Please feel free to delete the examples provided and add your own text.</a:t>
            </a:r>
            <a:endParaRPr lang="en-AU" dirty="0"/>
          </a:p>
        </p:txBody>
      </p:sp>
      <p:sp>
        <p:nvSpPr>
          <p:cNvPr id="7" name="Text Placeholder 7">
            <a:extLst>
              <a:ext uri="{FF2B5EF4-FFF2-40B4-BE49-F238E27FC236}">
                <a16:creationId xmlns:a16="http://schemas.microsoft.com/office/drawing/2014/main" id="{DAB69C6E-572C-C8DF-6533-2E8A0AAA2723}"/>
              </a:ext>
            </a:extLst>
          </p:cNvPr>
          <p:cNvSpPr>
            <a:spLocks noGrp="1"/>
          </p:cNvSpPr>
          <p:nvPr>
            <p:ph type="body" sz="quarter" idx="14"/>
          </p:nvPr>
        </p:nvSpPr>
        <p:spPr>
          <a:xfrm>
            <a:off x="16900525" y="12488863"/>
            <a:ext cx="5076825" cy="684212"/>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5"/>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179364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BA503-D2F7-AE36-410D-5268FC86D673}"/>
              </a:ext>
            </a:extLst>
          </p:cNvPr>
          <p:cNvSpPr>
            <a:spLocks noGrp="1"/>
          </p:cNvSpPr>
          <p:nvPr>
            <p:ph type="title"/>
          </p:nvPr>
        </p:nvSpPr>
        <p:spPr/>
        <p:txBody>
          <a:bodyPr/>
          <a:lstStyle/>
          <a:p>
            <a:r>
              <a:rPr lang="en-AU" dirty="0"/>
              <a:t>Guidance Notes</a:t>
            </a:r>
          </a:p>
        </p:txBody>
      </p:sp>
      <p:sp>
        <p:nvSpPr>
          <p:cNvPr id="3" name="Text Placeholder 2">
            <a:extLst>
              <a:ext uri="{FF2B5EF4-FFF2-40B4-BE49-F238E27FC236}">
                <a16:creationId xmlns:a16="http://schemas.microsoft.com/office/drawing/2014/main" id="{1DBDC71C-2090-4714-5BFD-CD3B2FE60CFA}"/>
              </a:ext>
            </a:extLst>
          </p:cNvPr>
          <p:cNvSpPr>
            <a:spLocks noGrp="1"/>
          </p:cNvSpPr>
          <p:nvPr>
            <p:ph type="body" sz="quarter" idx="11"/>
          </p:nvPr>
        </p:nvSpPr>
        <p:spPr/>
        <p:txBody>
          <a:bodyPr/>
          <a:lstStyle/>
          <a:p>
            <a:pPr lvl="1"/>
            <a:r>
              <a:rPr lang="en-GB" dirty="0"/>
              <a:t>This template can be adapted to better suit your project’s method, cohort or setting.</a:t>
            </a:r>
          </a:p>
          <a:p>
            <a:pPr lvl="1"/>
            <a:r>
              <a:rPr lang="en-GB" dirty="0"/>
              <a:t>Your </a:t>
            </a:r>
            <a:r>
              <a:rPr lang="en-GB" b="1" dirty="0"/>
              <a:t>Outcomes</a:t>
            </a:r>
            <a:r>
              <a:rPr lang="en-GB" dirty="0"/>
              <a:t> (both short and medium-term) need to be taken from your logic model. </a:t>
            </a:r>
          </a:p>
          <a:p>
            <a:pPr lvl="1"/>
            <a:r>
              <a:rPr lang="en-GB" dirty="0"/>
              <a:t>Reference your project plan (schedule) and be clear about the </a:t>
            </a:r>
            <a:r>
              <a:rPr lang="en-GB" b="1" dirty="0"/>
              <a:t>roles and responsibilities </a:t>
            </a:r>
            <a:r>
              <a:rPr lang="en-GB" dirty="0"/>
              <a:t>of your project team, what they will need to do, and by when. This will help identify whether you have enough resourcing for your activity.</a:t>
            </a:r>
          </a:p>
          <a:p>
            <a:pPr lvl="1"/>
            <a:r>
              <a:rPr lang="en-GB" dirty="0"/>
              <a:t>Create a timeline for the delivery of your evaluation. Ensure your project team has the time to design the evaluation, test the tools (if relevant), collect and analyse the data, and report on the data. </a:t>
            </a:r>
          </a:p>
          <a:p>
            <a:pPr lvl="1"/>
            <a:r>
              <a:rPr lang="en-GB" dirty="0"/>
              <a:t>Also consider the time required of participants  (e.g. completing a survey, participating in interviews and focus groups and time in workshops to complete feedback forms).</a:t>
            </a:r>
          </a:p>
          <a:p>
            <a:pPr lvl="1"/>
            <a:r>
              <a:rPr lang="en-GB" dirty="0"/>
              <a:t>You can refer to your Data Collection Plan for information about data collection sources, data collection methods, and those responsible for collecting data.</a:t>
            </a:r>
          </a:p>
          <a:p>
            <a:pPr lvl="1"/>
            <a:r>
              <a:rPr lang="en-GB" b="1" dirty="0"/>
              <a:t>Appropriateness: </a:t>
            </a:r>
            <a:r>
              <a:rPr lang="en-GB" dirty="0"/>
              <a:t>(Process evaluation)</a:t>
            </a:r>
          </a:p>
          <a:p>
            <a:pPr lvl="1"/>
            <a:r>
              <a:rPr lang="en-GB" b="1" dirty="0"/>
              <a:t>Efficiency: </a:t>
            </a:r>
            <a:r>
              <a:rPr lang="en-GB" dirty="0"/>
              <a:t>(Process evaluation)</a:t>
            </a:r>
          </a:p>
          <a:p>
            <a:pPr lvl="1"/>
            <a:r>
              <a:rPr lang="en-GB" b="1" dirty="0"/>
              <a:t>Fidelity: </a:t>
            </a:r>
            <a:r>
              <a:rPr lang="en-GB" dirty="0"/>
              <a:t>(Process evaluation)</a:t>
            </a:r>
          </a:p>
          <a:p>
            <a:pPr lvl="1"/>
            <a:r>
              <a:rPr lang="en-GB" b="1" dirty="0"/>
              <a:t>Effectiveness: </a:t>
            </a:r>
            <a:r>
              <a:rPr lang="en-GB" dirty="0"/>
              <a:t>(Outcomes evaluation)</a:t>
            </a:r>
          </a:p>
          <a:p>
            <a:pPr lvl="1"/>
            <a:r>
              <a:rPr lang="en-GB" b="1" dirty="0"/>
              <a:t>Sustainability: </a:t>
            </a:r>
            <a:r>
              <a:rPr lang="en-GB" dirty="0"/>
              <a:t>(Outcomes evaluation)</a:t>
            </a:r>
          </a:p>
          <a:p>
            <a:pPr lvl="1"/>
            <a:r>
              <a:rPr lang="en-GB" dirty="0"/>
              <a:t>For more guidance on completing an evaluation plan go to the Respect Victoria Monitoring, Evaluation and Learning (MEL) Toolkit website. </a:t>
            </a:r>
          </a:p>
        </p:txBody>
      </p:sp>
      <p:sp>
        <p:nvSpPr>
          <p:cNvPr id="7" name="Text Placeholder 7">
            <a:extLst>
              <a:ext uri="{FF2B5EF4-FFF2-40B4-BE49-F238E27FC236}">
                <a16:creationId xmlns:a16="http://schemas.microsoft.com/office/drawing/2014/main" id="{2586F2EA-729E-0D23-35E3-E187BCD0F6CB}"/>
              </a:ext>
            </a:extLst>
          </p:cNvPr>
          <p:cNvSpPr>
            <a:spLocks noGrp="1"/>
          </p:cNvSpPr>
          <p:nvPr>
            <p:ph type="body" sz="quarter" idx="14"/>
          </p:nvPr>
        </p:nvSpPr>
        <p:spPr>
          <a:xfrm>
            <a:off x="16900525" y="12488863"/>
            <a:ext cx="5076825" cy="684212"/>
          </a:xfrm>
          <a:noFill/>
        </p:spPr>
        <p:txBody>
          <a:bodyPr anchor="b"/>
          <a:lstStyle>
            <a:lvl1pPr algn="r">
              <a:lnSpc>
                <a:spcPct val="100000"/>
              </a:lnSpc>
              <a:spcBef>
                <a:spcPts val="0"/>
              </a:spcBef>
              <a:defRPr sz="1200" b="0" spc="0" baseline="0">
                <a:solidFill>
                  <a:srgbClr val="AAAAAA"/>
                </a:solidFill>
              </a:defRPr>
            </a:lvl1pPr>
            <a:lvl2pPr marL="0" indent="0" algn="r">
              <a:lnSpc>
                <a:spcPct val="100000"/>
              </a:lnSpc>
              <a:spcBef>
                <a:spcPts val="0"/>
              </a:spcBef>
              <a:buNone/>
              <a:defRPr sz="1200" b="0">
                <a:solidFill>
                  <a:srgbClr val="AAAAAA"/>
                </a:solidFill>
              </a:defRPr>
            </a:lvl2pPr>
            <a:lvl3pPr marL="0" indent="0" algn="r">
              <a:lnSpc>
                <a:spcPct val="100000"/>
              </a:lnSpc>
              <a:spcBef>
                <a:spcPts val="0"/>
              </a:spcBef>
              <a:buNone/>
              <a:defRPr sz="1200" b="0">
                <a:solidFill>
                  <a:srgbClr val="AAAAAA"/>
                </a:solidFill>
              </a:defRPr>
            </a:lvl3pPr>
            <a:lvl4pPr algn="r">
              <a:lnSpc>
                <a:spcPct val="100000"/>
              </a:lnSpc>
              <a:spcBef>
                <a:spcPts val="0"/>
              </a:spcBef>
              <a:defRPr sz="1200" b="0">
                <a:solidFill>
                  <a:srgbClr val="AAAAAA"/>
                </a:solidFill>
              </a:defRPr>
            </a:lvl4pPr>
            <a:lvl5pPr algn="r">
              <a:lnSpc>
                <a:spcPct val="100000"/>
              </a:lnSpc>
              <a:spcBef>
                <a:spcPts val="0"/>
              </a:spcBef>
              <a:defRPr sz="1200" b="0">
                <a:solidFill>
                  <a:srgbClr val="AAAAAA"/>
                </a:solidFill>
              </a:defRPr>
            </a:lvl5pPr>
            <a:lvl6pPr algn="r">
              <a:lnSpc>
                <a:spcPct val="100000"/>
              </a:lnSpc>
              <a:spcBef>
                <a:spcPts val="0"/>
              </a:spcBef>
              <a:defRPr sz="1200" b="0">
                <a:solidFill>
                  <a:srgbClr val="AAAAAA"/>
                </a:solidFill>
              </a:defRPr>
            </a:lvl6pPr>
            <a:lvl7pPr algn="r">
              <a:lnSpc>
                <a:spcPct val="100000"/>
              </a:lnSpc>
              <a:spcBef>
                <a:spcPts val="0"/>
              </a:spcBef>
              <a:defRPr sz="1200" b="0">
                <a:solidFill>
                  <a:srgbClr val="AAAAAA"/>
                </a:solidFill>
              </a:defRPr>
            </a:lvl7pPr>
            <a:lvl8pPr algn="r">
              <a:lnSpc>
                <a:spcPct val="100000"/>
              </a:lnSpc>
              <a:spcBef>
                <a:spcPts val="0"/>
              </a:spcBef>
              <a:defRPr sz="1200" b="0">
                <a:solidFill>
                  <a:srgbClr val="AAAAAA"/>
                </a:solidFill>
              </a:defRPr>
            </a:lvl8pPr>
            <a:lvl9pPr algn="r">
              <a:lnSpc>
                <a:spcPct val="100000"/>
              </a:lnSpc>
              <a:spcBef>
                <a:spcPts val="0"/>
              </a:spcBef>
              <a:defRPr sz="1200" b="0">
                <a:solidFill>
                  <a:srgbClr val="AAAAAA"/>
                </a:solidFill>
              </a:defRPr>
            </a:lvl9pPr>
          </a:lstStyle>
          <a:p>
            <a:pPr algn="r"/>
            <a:r>
              <a:rPr lang="en-GB" sz="1200" dirty="0">
                <a:solidFill>
                  <a:srgbClr val="AAAAAA"/>
                </a:solidFill>
              </a:rPr>
              <a:t>For any questions, contact </a:t>
            </a:r>
            <a:r>
              <a:rPr lang="en-GB" sz="1200" u="sng" dirty="0">
                <a:solidFill>
                  <a:srgbClr val="AAAAAA"/>
                </a:solidFill>
                <a:hlinkClick r:id="rId2"/>
              </a:rPr>
              <a:t>research@respectvictoria.vic.gov.au</a:t>
            </a:r>
            <a:endParaRPr lang="en-AU" sz="1200" u="sng" dirty="0">
              <a:solidFill>
                <a:srgbClr val="AAAAAA"/>
              </a:solidFill>
            </a:endParaRPr>
          </a:p>
        </p:txBody>
      </p:sp>
    </p:spTree>
    <p:extLst>
      <p:ext uri="{BB962C8B-B14F-4D97-AF65-F5344CB8AC3E}">
        <p14:creationId xmlns:p14="http://schemas.microsoft.com/office/powerpoint/2010/main" val="3979081907"/>
      </p:ext>
    </p:extLst>
  </p:cSld>
  <p:clrMapOvr>
    <a:masterClrMapping/>
  </p:clrMapOvr>
</p:sld>
</file>

<file path=ppt/theme/theme1.xml><?xml version="1.0" encoding="utf-8"?>
<a:theme xmlns:a="http://schemas.openxmlformats.org/drawingml/2006/main" name="Respect">
  <a:themeElements>
    <a:clrScheme name="Respect">
      <a:dk1>
        <a:sysClr val="windowText" lastClr="000000"/>
      </a:dk1>
      <a:lt1>
        <a:sysClr val="window" lastClr="FFFFFF"/>
      </a:lt1>
      <a:dk2>
        <a:srgbClr val="E57200"/>
      </a:dk2>
      <a:lt2>
        <a:srgbClr val="FFFFFF"/>
      </a:lt2>
      <a:accent1>
        <a:srgbClr val="E57200"/>
      </a:accent1>
      <a:accent2>
        <a:srgbClr val="FFAA56"/>
      </a:accent2>
      <a:accent3>
        <a:srgbClr val="F2F2F2"/>
      </a:accent3>
      <a:accent4>
        <a:srgbClr val="3C3C3C"/>
      </a:accent4>
      <a:accent5>
        <a:srgbClr val="666666"/>
      </a:accent5>
      <a:accent6>
        <a:srgbClr val="D8D8D8"/>
      </a:accent6>
      <a:hlink>
        <a:srgbClr val="AAAAAA"/>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BDEAFD84-F221-4A3D-BD17-F011954666A4}" vid="{D738AB97-F1F0-4FAE-9344-177E40FFCB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070F893825EA4290BBDA8A1038E3AA" ma:contentTypeVersion="15" ma:contentTypeDescription="Create a new document." ma:contentTypeScope="" ma:versionID="735b45168d58c1cc1438deeb0efff5df">
  <xsd:schema xmlns:xsd="http://www.w3.org/2001/XMLSchema" xmlns:xs="http://www.w3.org/2001/XMLSchema" xmlns:p="http://schemas.microsoft.com/office/2006/metadata/properties" xmlns:ns2="59bc64bb-5ffd-47b9-a9eb-a625face39ab" xmlns:ns3="d8a81fb4-2740-4440-82bd-7caf6f2de287" xmlns:ns4="5ce0f2b5-5be5-4508-bce9-d7011ece0659" targetNamespace="http://schemas.microsoft.com/office/2006/metadata/properties" ma:root="true" ma:fieldsID="ba5e039f302438485c0d2dd0290f7768" ns2:_="" ns3:_="" ns4:_="">
    <xsd:import namespace="59bc64bb-5ffd-47b9-a9eb-a625face39ab"/>
    <xsd:import namespace="d8a81fb4-2740-4440-82bd-7caf6f2de287"/>
    <xsd:import namespace="5ce0f2b5-5be5-4508-bce9-d7011ece065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bc64bb-5ffd-47b9-a9eb-a625face39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e24e156-28e6-48ad-9c0f-4171595c9d9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8a81fb4-2740-4440-82bd-7caf6f2de28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e0f2b5-5be5-4508-bce9-d7011ece0659"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e61f54ee-780e-4002-a58f-1187248705b8}" ma:internalName="TaxCatchAll" ma:showField="CatchAllData" ma:web="d8a81fb4-2740-4440-82bd-7caf6f2de28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ce0f2b5-5be5-4508-bce9-d7011ece0659" xsi:nil="true"/>
    <lcf76f155ced4ddcb4097134ff3c332f xmlns="59bc64bb-5ffd-47b9-a9eb-a625face39a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2811F41-B119-49DD-9F90-B6075C17D0C3}"/>
</file>

<file path=customXml/itemProps2.xml><?xml version="1.0" encoding="utf-8"?>
<ds:datastoreItem xmlns:ds="http://schemas.openxmlformats.org/officeDocument/2006/customXml" ds:itemID="{9A6541D8-4E08-43BD-922E-875213727AF9}"/>
</file>

<file path=customXml/itemProps3.xml><?xml version="1.0" encoding="utf-8"?>
<ds:datastoreItem xmlns:ds="http://schemas.openxmlformats.org/officeDocument/2006/customXml" ds:itemID="{9B89A88A-E09A-46ED-BC0C-C6D8036EFFF2}"/>
</file>

<file path=docProps/app.xml><?xml version="1.0" encoding="utf-8"?>
<Properties xmlns="http://schemas.openxmlformats.org/officeDocument/2006/extended-properties" xmlns:vt="http://schemas.openxmlformats.org/officeDocument/2006/docPropsVTypes">
  <Template/>
  <TotalTime>3</TotalTime>
  <Words>667</Words>
  <Application>Microsoft Office PowerPoint</Application>
  <PresentationFormat>Custom</PresentationFormat>
  <Paragraphs>76</Paragraphs>
  <Slides>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Respect</vt:lpstr>
      <vt:lpstr>Evaluation Plan Template</vt:lpstr>
      <vt:lpstr>Guidance Notes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Plan Template</dc:title>
  <dc:creator>Chloe Papas (RespectVictoria)</dc:creator>
  <cp:lastModifiedBy>Chloe Papas (RespectVictoria)</cp:lastModifiedBy>
  <cp:revision>1</cp:revision>
  <dcterms:created xsi:type="dcterms:W3CDTF">2022-09-14T01:13:09Z</dcterms:created>
  <dcterms:modified xsi:type="dcterms:W3CDTF">2022-09-14T01:16:37Z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0x010100D6070F893825EA4290BBDA8A1038E3AA</vt:lpwstr>
  </property>
</Properties>
</file>