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24382413" cy="13716000"/>
  <p:notesSz cx="6858000" cy="9144000"/>
  <p:defaultTextStyle>
    <a:defPPr>
      <a:defRPr lang="en-US"/>
    </a:defPPr>
    <a:lvl1pPr marL="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35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709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3063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7417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1771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6126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40048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483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AAAA"/>
    <a:srgbClr val="CCCCCC"/>
    <a:srgbClr val="D8D8D8"/>
    <a:srgbClr val="666666"/>
    <a:srgbClr val="F2F2F2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2" d="100"/>
          <a:sy n="52" d="100"/>
        </p:scale>
        <p:origin x="136" y="68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notesMaster" Target="notesMasters/notesMaster1.xml"/><Relationship Id="rId9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376022-AD5C-40DD-B5D5-AAE0981A0B7C}" type="datetimeFigureOut">
              <a:rPr lang="en-AU" smtClean="0"/>
              <a:t>24/08/2022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C3C8FB-BD51-4CB9-82D2-047DB7DFD92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669358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C3C8FB-BD51-4CB9-82D2-047DB7DFD923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24920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hyperlink" Target="mailto:research@respectvictoria.vic.gov.au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mailto:research@respectvictoria.vic.gov.au" TargetMode="Externa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keholder Matr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459F7A31-995D-877E-FC8F-2A235AD904D8}"/>
              </a:ext>
            </a:extLst>
          </p:cNvPr>
          <p:cNvSpPr/>
          <p:nvPr userDrawn="1"/>
        </p:nvSpPr>
        <p:spPr>
          <a:xfrm>
            <a:off x="0" y="0"/>
            <a:ext cx="24382413" cy="298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C6894AC-A6FF-4C78-BD1B-BD484004B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578E594-51C8-D30B-014F-4ED994618BF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5704" y="1742624"/>
            <a:ext cx="23148696" cy="900112"/>
          </a:xfrm>
        </p:spPr>
        <p:txBody>
          <a:bodyPr/>
          <a:lstStyle>
            <a:lvl1pPr>
              <a:lnSpc>
                <a:spcPct val="95000"/>
              </a:lnSpc>
              <a:defRPr spc="-40" baseline="0"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4F79D83D-6FFF-FDAF-AF3F-191D25BEDB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5704" y="12488778"/>
            <a:ext cx="14580000" cy="684000"/>
          </a:xfrm>
          <a:noFill/>
        </p:spPr>
        <p:txBody>
          <a:bodyPr anchor="b"/>
          <a:lstStyle>
            <a:lvl1pPr>
              <a:defRPr sz="1400" b="1" spc="0" baseline="0"/>
            </a:lvl1pPr>
            <a:lvl2pPr marL="0" indent="0">
              <a:buNone/>
              <a:defRPr sz="1200" b="0"/>
            </a:lvl2pPr>
            <a:lvl3pPr marL="0" indent="0">
              <a:buNone/>
              <a:defRPr sz="1400" b="1"/>
            </a:lvl3pPr>
            <a:lvl4pPr>
              <a:defRPr sz="1400" b="1"/>
            </a:lvl4pPr>
            <a:lvl5pPr>
              <a:defRPr sz="1400" b="1"/>
            </a:lvl5pPr>
            <a:lvl6pPr>
              <a:defRPr sz="1400" b="1"/>
            </a:lvl6pPr>
            <a:lvl7pPr>
              <a:defRPr sz="1400" b="1"/>
            </a:lvl7pPr>
            <a:lvl8pPr>
              <a:defRPr sz="1400" b="1"/>
            </a:lvl8pPr>
            <a:lvl9pPr>
              <a:defRPr sz="1400" b="1"/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en-A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EDA4181-F56B-8426-D36C-D3594886F7F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5704" y="5384800"/>
            <a:ext cx="3204000" cy="6012000"/>
          </a:xfrm>
          <a:solidFill>
            <a:schemeClr val="accent3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400" b="1" spc="0" baseline="0">
                <a:solidFill>
                  <a:schemeClr val="accent5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accent5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accent5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2C549734-07DF-3E92-0969-80C3FC794EB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5704" y="3333050"/>
            <a:ext cx="3204000" cy="1944000"/>
          </a:xfrm>
          <a:solidFill>
            <a:schemeClr val="tx2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600" b="1" spc="0" baseline="0">
                <a:solidFill>
                  <a:schemeClr val="bg1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bg1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bg1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2C4D39E2-FF46-CBCB-7619-35A3115DD0E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53903" y="3333050"/>
            <a:ext cx="3204000" cy="1944000"/>
          </a:xfrm>
          <a:solidFill>
            <a:schemeClr val="tx2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600" b="1" spc="0" baseline="0">
                <a:solidFill>
                  <a:schemeClr val="bg1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bg1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bg1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E95DEB21-7F41-8905-36CE-0A6CFD10E87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082102" y="3333050"/>
            <a:ext cx="3204000" cy="1944000"/>
          </a:xfrm>
          <a:solidFill>
            <a:schemeClr val="tx2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600" b="1" spc="0" baseline="0">
                <a:solidFill>
                  <a:schemeClr val="bg1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bg1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bg1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FADD5162-362C-DED4-E43D-9F59C11643E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1945210" y="3333050"/>
            <a:ext cx="3204000" cy="1944000"/>
          </a:xfrm>
          <a:solidFill>
            <a:schemeClr val="tx2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600" b="1" spc="0" baseline="0">
                <a:solidFill>
                  <a:schemeClr val="bg1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bg1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bg1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9494E353-CD9F-007B-23F4-8E1FC217FC7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6046416" y="3333050"/>
            <a:ext cx="3204000" cy="1944000"/>
          </a:xfrm>
          <a:solidFill>
            <a:schemeClr val="tx2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600" b="1" spc="0" baseline="0">
                <a:solidFill>
                  <a:schemeClr val="bg1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bg1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bg1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01F794FE-CCD0-2A11-3B55-6151BA7E176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0570400" y="3333050"/>
            <a:ext cx="3204000" cy="1944000"/>
          </a:xfrm>
          <a:solidFill>
            <a:schemeClr val="tx2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600" b="1" spc="0" baseline="0">
                <a:solidFill>
                  <a:schemeClr val="bg1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bg1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bg1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E13AD5E6-159E-1E18-B7B3-E8AB53038DE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353903" y="5384800"/>
            <a:ext cx="3204000" cy="1548000"/>
          </a:xfrm>
          <a:solidFill>
            <a:schemeClr val="accent3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400" b="1" spc="0" baseline="0">
                <a:solidFill>
                  <a:schemeClr val="accent5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accent5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accent5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28156A59-0E0C-E7E9-188B-51F66028A0E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353903" y="7070632"/>
            <a:ext cx="3204000" cy="1764000"/>
          </a:xfrm>
          <a:solidFill>
            <a:schemeClr val="accent3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400" b="1" spc="0" baseline="0">
                <a:solidFill>
                  <a:schemeClr val="accent5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accent5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accent5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E764FE24-ADA9-DB78-CD39-F9CE5E9F872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353903" y="8972464"/>
            <a:ext cx="3204000" cy="934089"/>
          </a:xfrm>
          <a:solidFill>
            <a:schemeClr val="accent3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400" b="1" spc="0" baseline="0">
                <a:solidFill>
                  <a:schemeClr val="accent5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accent5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accent5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B0EE99AD-C566-5C6F-475F-6879D0BCCBC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082102" y="5384800"/>
            <a:ext cx="3204000" cy="1548000"/>
          </a:xfrm>
          <a:solidFill>
            <a:schemeClr val="accent3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400" b="1" spc="0" baseline="0">
                <a:solidFill>
                  <a:schemeClr val="accent5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accent5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accent5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5E3D6B23-29B8-17F0-A5F5-FD292F8D7E5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82102" y="7070632"/>
            <a:ext cx="3204000" cy="1764000"/>
          </a:xfrm>
          <a:solidFill>
            <a:schemeClr val="accent3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400" b="1" spc="0" baseline="0">
                <a:solidFill>
                  <a:schemeClr val="accent5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accent5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accent5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2490F01A-7425-722A-9114-C8446BC679A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082102" y="8972463"/>
            <a:ext cx="3204000" cy="1296000"/>
          </a:xfrm>
          <a:solidFill>
            <a:schemeClr val="accent3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400" b="1" spc="0" baseline="0">
                <a:solidFill>
                  <a:schemeClr val="accent5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accent5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accent5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F2744ED2-A3F9-EBE7-B5EC-D9E9BEE06404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082102" y="10406294"/>
            <a:ext cx="3204000" cy="934089"/>
          </a:xfrm>
          <a:solidFill>
            <a:schemeClr val="accent3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400" b="1" spc="0" baseline="0">
                <a:solidFill>
                  <a:schemeClr val="accent5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accent5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accent5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23" name="Text Placeholder 4">
            <a:extLst>
              <a:ext uri="{FF2B5EF4-FFF2-40B4-BE49-F238E27FC236}">
                <a16:creationId xmlns:a16="http://schemas.microsoft.com/office/drawing/2014/main" id="{E7ADEAD6-69B2-D562-2519-69FFA6C391E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1945210" y="5384800"/>
            <a:ext cx="3204000" cy="1548000"/>
          </a:xfrm>
          <a:solidFill>
            <a:schemeClr val="accent3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400" b="1" spc="0" baseline="0">
                <a:solidFill>
                  <a:schemeClr val="accent5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accent5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accent5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4057B48D-9F43-1753-5276-337DE155F33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1945210" y="7070632"/>
            <a:ext cx="3204000" cy="1764000"/>
          </a:xfrm>
          <a:solidFill>
            <a:schemeClr val="accent3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400" b="1" spc="0" baseline="0">
                <a:solidFill>
                  <a:schemeClr val="accent5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accent5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accent5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25" name="Text Placeholder 4">
            <a:extLst>
              <a:ext uri="{FF2B5EF4-FFF2-40B4-BE49-F238E27FC236}">
                <a16:creationId xmlns:a16="http://schemas.microsoft.com/office/drawing/2014/main" id="{BC5CD75F-EA48-51B9-A1B3-F15CDBFE774E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1945210" y="8972464"/>
            <a:ext cx="3204000" cy="934089"/>
          </a:xfrm>
          <a:solidFill>
            <a:schemeClr val="accent3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400" b="1" spc="0" baseline="0">
                <a:solidFill>
                  <a:schemeClr val="accent5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accent5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accent5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B55C4CE2-6F64-C376-0042-BA0C22C76C1B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6046416" y="5384800"/>
            <a:ext cx="3204000" cy="1548000"/>
          </a:xfrm>
          <a:solidFill>
            <a:schemeClr val="accent3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400" b="1" spc="0" baseline="0">
                <a:solidFill>
                  <a:schemeClr val="accent5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accent5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accent5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27" name="Text Placeholder 4">
            <a:extLst>
              <a:ext uri="{FF2B5EF4-FFF2-40B4-BE49-F238E27FC236}">
                <a16:creationId xmlns:a16="http://schemas.microsoft.com/office/drawing/2014/main" id="{D3AA41C0-4F33-4978-EA2A-447A4D19945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6046416" y="7070631"/>
            <a:ext cx="3204000" cy="1764000"/>
          </a:xfrm>
          <a:solidFill>
            <a:schemeClr val="accent3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400" b="1" spc="0" baseline="0">
                <a:solidFill>
                  <a:schemeClr val="accent5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accent5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accent5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40FF98E1-C824-42B5-126B-48D90C93F15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6046416" y="8972462"/>
            <a:ext cx="3204000" cy="1296000"/>
          </a:xfrm>
          <a:solidFill>
            <a:schemeClr val="accent3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400" b="1" spc="0" baseline="0">
                <a:solidFill>
                  <a:schemeClr val="accent5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accent5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accent5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29" name="Text Placeholder 4">
            <a:extLst>
              <a:ext uri="{FF2B5EF4-FFF2-40B4-BE49-F238E27FC236}">
                <a16:creationId xmlns:a16="http://schemas.microsoft.com/office/drawing/2014/main" id="{46054649-7975-FEC0-309B-64315A46E3A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6046416" y="10406294"/>
            <a:ext cx="3204000" cy="934089"/>
          </a:xfrm>
          <a:solidFill>
            <a:schemeClr val="accent3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400" b="1" spc="0" baseline="0">
                <a:solidFill>
                  <a:schemeClr val="accent5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accent5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accent5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30" name="Text Placeholder 4">
            <a:extLst>
              <a:ext uri="{FF2B5EF4-FFF2-40B4-BE49-F238E27FC236}">
                <a16:creationId xmlns:a16="http://schemas.microsoft.com/office/drawing/2014/main" id="{73159BE0-EAF8-DCA0-673D-2A9BAE57EFDD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0570400" y="5384800"/>
            <a:ext cx="3204000" cy="2232000"/>
          </a:xfrm>
          <a:solidFill>
            <a:schemeClr val="accent3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400" b="1" spc="0" baseline="0">
                <a:solidFill>
                  <a:schemeClr val="accent5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accent5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accent5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31" name="Text Placeholder 4">
            <a:extLst>
              <a:ext uri="{FF2B5EF4-FFF2-40B4-BE49-F238E27FC236}">
                <a16:creationId xmlns:a16="http://schemas.microsoft.com/office/drawing/2014/main" id="{62040B45-64AB-4C18-82F0-A672E2F7B6E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0570400" y="7724549"/>
            <a:ext cx="3204000" cy="1080000"/>
          </a:xfrm>
          <a:solidFill>
            <a:schemeClr val="accent3"/>
          </a:solidFill>
        </p:spPr>
        <p:txBody>
          <a:bodyPr lIns="360000" tIns="180000" rIns="360000"/>
          <a:lstStyle>
            <a:lvl1pPr marL="0" indent="0" algn="ctr">
              <a:spcBef>
                <a:spcPts val="3000"/>
              </a:spcBef>
              <a:buFont typeface="Arial" panose="020B0604020202020204" pitchFamily="34" charset="0"/>
              <a:buNone/>
              <a:defRPr sz="1400" b="1" spc="0" baseline="0">
                <a:solidFill>
                  <a:schemeClr val="accent5"/>
                </a:solidFill>
              </a:defRPr>
            </a:lvl1pPr>
            <a:lvl2pPr marL="0" indent="0" algn="ctr">
              <a:spcBef>
                <a:spcPts val="1000"/>
              </a:spcBef>
              <a:buNone/>
              <a:defRPr sz="1400">
                <a:solidFill>
                  <a:schemeClr val="accent5"/>
                </a:solidFill>
              </a:defRPr>
            </a:lvl2pPr>
            <a:lvl3pPr marL="0" indent="0" algn="ctr">
              <a:spcBef>
                <a:spcPts val="600"/>
              </a:spcBef>
              <a:buNone/>
              <a:defRPr sz="1400" i="1">
                <a:solidFill>
                  <a:schemeClr val="accent5"/>
                </a:solidFill>
              </a:defRPr>
            </a:lvl3pPr>
            <a:lvl4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4pPr>
            <a:lvl5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5pPr>
            <a:lvl6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6pPr>
            <a:lvl7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7pPr>
            <a:lvl8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8pPr>
            <a:lvl9pPr marL="0" indent="0" algn="ctr">
              <a:buFont typeface="Arial" panose="020B0604020202020204" pitchFamily="34" charset="0"/>
              <a:buNone/>
              <a:defRPr sz="1400">
                <a:solidFill>
                  <a:schemeClr val="accent5"/>
                </a:solidFill>
              </a:defRPr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  <a:endParaRPr lang="en-AU" dirty="0"/>
          </a:p>
        </p:txBody>
      </p:sp>
      <p:sp>
        <p:nvSpPr>
          <p:cNvPr id="2" name="Text Placeholder 7">
            <a:extLst>
              <a:ext uri="{FF2B5EF4-FFF2-40B4-BE49-F238E27FC236}">
                <a16:creationId xmlns:a16="http://schemas.microsoft.com/office/drawing/2014/main" id="{905FD36D-8BB3-D997-5749-B4204F7E6068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6901160" y="12488778"/>
            <a:ext cx="5076000" cy="684000"/>
          </a:xfrm>
          <a:noFill/>
        </p:spPr>
        <p:txBody>
          <a:bodyPr anchor="b"/>
          <a:lstStyle>
            <a:lvl1pPr algn="r">
              <a:lnSpc>
                <a:spcPct val="100000"/>
              </a:lnSpc>
              <a:spcBef>
                <a:spcPts val="0"/>
              </a:spcBef>
              <a:defRPr sz="1200" b="0" spc="0" baseline="0">
                <a:solidFill>
                  <a:srgbClr val="AAAAAA"/>
                </a:solidFill>
              </a:defRPr>
            </a:lvl1pPr>
            <a:lvl2pPr marL="0" indent="0" algn="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rgbClr val="AAAAAA"/>
                </a:solidFill>
              </a:defRPr>
            </a:lvl2pPr>
            <a:lvl3pPr marL="0" indent="0" algn="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rgbClr val="AAAAAA"/>
                </a:solidFill>
              </a:defRPr>
            </a:lvl3pPr>
            <a:lvl4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4pPr>
            <a:lvl5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5pPr>
            <a:lvl6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6pPr>
            <a:lvl7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7pPr>
            <a:lvl8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8pPr>
            <a:lvl9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9pPr>
          </a:lstStyle>
          <a:p>
            <a:pPr algn="r"/>
            <a:r>
              <a:rPr lang="en-GB" sz="1200" dirty="0">
                <a:solidFill>
                  <a:srgbClr val="AAAAAA"/>
                </a:solidFill>
              </a:rPr>
              <a:t>For any questions, contact </a:t>
            </a:r>
            <a:r>
              <a:rPr lang="en-GB" sz="1200" u="sng" dirty="0">
                <a:solidFill>
                  <a:srgbClr val="AAAAAA"/>
                </a:solidFill>
                <a:hlinkClick r:id="rId2"/>
              </a:rPr>
              <a:t>research@respectvictoria.vic.gov.au</a:t>
            </a:r>
            <a:endParaRPr lang="en-AU" sz="1200" u="sng" dirty="0">
              <a:solidFill>
                <a:srgbClr val="AAAAA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438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uidance No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459F7A31-995D-877E-FC8F-2A235AD904D8}"/>
              </a:ext>
            </a:extLst>
          </p:cNvPr>
          <p:cNvSpPr/>
          <p:nvPr userDrawn="1"/>
        </p:nvSpPr>
        <p:spPr>
          <a:xfrm>
            <a:off x="0" y="0"/>
            <a:ext cx="24382413" cy="13716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C6894AC-A6FF-4C78-BD1B-BD484004B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704" y="1218660"/>
            <a:ext cx="23148696" cy="900000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578E594-51C8-D30B-014F-4ED994618BF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5704" y="3260873"/>
            <a:ext cx="18000000" cy="4537405"/>
          </a:xfrm>
        </p:spPr>
        <p:txBody>
          <a:bodyPr/>
          <a:lstStyle>
            <a:lvl1pPr>
              <a:lnSpc>
                <a:spcPct val="95000"/>
              </a:lnSpc>
              <a:defRPr sz="2000" spc="-40" baseline="0">
                <a:solidFill>
                  <a:schemeClr val="tx1"/>
                </a:solidFill>
              </a:defRPr>
            </a:lvl1pPr>
            <a:lvl2pPr marL="216000" indent="-216000">
              <a:spcBef>
                <a:spcPts val="2000"/>
              </a:spcBef>
              <a:defRPr sz="2000">
                <a:solidFill>
                  <a:schemeClr val="tx1"/>
                </a:solidFill>
              </a:defRPr>
            </a:lvl2pPr>
            <a:lvl3pPr marL="432000" indent="-216000"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2D47245-EBD2-DBCD-6DB9-B5A5EA67B53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2335274" y="12090399"/>
            <a:ext cx="1421435" cy="1139709"/>
          </a:xfrm>
          <a:prstGeom prst="rect">
            <a:avLst/>
          </a:prstGeom>
        </p:spPr>
      </p:pic>
      <p:sp>
        <p:nvSpPr>
          <p:cNvPr id="2" name="Text Placeholder 7">
            <a:extLst>
              <a:ext uri="{FF2B5EF4-FFF2-40B4-BE49-F238E27FC236}">
                <a16:creationId xmlns:a16="http://schemas.microsoft.com/office/drawing/2014/main" id="{3FA7586A-1E2B-2F78-6D1A-A3150D5C3AA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6901160" y="12488778"/>
            <a:ext cx="5076000" cy="684000"/>
          </a:xfrm>
          <a:noFill/>
        </p:spPr>
        <p:txBody>
          <a:bodyPr anchor="b"/>
          <a:lstStyle>
            <a:lvl1pPr algn="r">
              <a:lnSpc>
                <a:spcPct val="100000"/>
              </a:lnSpc>
              <a:spcBef>
                <a:spcPts val="0"/>
              </a:spcBef>
              <a:defRPr sz="1200" b="0" spc="0" baseline="0">
                <a:solidFill>
                  <a:srgbClr val="AAAAAA"/>
                </a:solidFill>
              </a:defRPr>
            </a:lvl1pPr>
            <a:lvl2pPr marL="0" indent="0" algn="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rgbClr val="AAAAAA"/>
                </a:solidFill>
              </a:defRPr>
            </a:lvl2pPr>
            <a:lvl3pPr marL="0" indent="0" algn="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rgbClr val="AAAAAA"/>
                </a:solidFill>
              </a:defRPr>
            </a:lvl3pPr>
            <a:lvl4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4pPr>
            <a:lvl5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5pPr>
            <a:lvl6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6pPr>
            <a:lvl7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7pPr>
            <a:lvl8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8pPr>
            <a:lvl9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9pPr>
          </a:lstStyle>
          <a:p>
            <a:pPr algn="r"/>
            <a:r>
              <a:rPr lang="en-GB" sz="1200" dirty="0">
                <a:solidFill>
                  <a:srgbClr val="AAAAAA"/>
                </a:solidFill>
              </a:rPr>
              <a:t>For any questions, contact </a:t>
            </a:r>
            <a:r>
              <a:rPr lang="en-GB" sz="1200" u="sng" dirty="0">
                <a:solidFill>
                  <a:srgbClr val="AAAAAA"/>
                </a:solidFill>
                <a:hlinkClick r:id="rId4"/>
              </a:rPr>
              <a:t>research@respectvictoria.vic.gov.au</a:t>
            </a:r>
            <a:endParaRPr lang="en-AU" sz="1200" u="sng" dirty="0">
              <a:solidFill>
                <a:srgbClr val="AAAAA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866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AE29E-9FC9-4682-B1BF-B530FBF6C74B}" type="datetimeFigureOut">
              <a:rPr lang="en-GB" smtClean="0"/>
              <a:t>24/08/2022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EA0E0-5CC6-4BD0-905C-A0021E419432}" type="slidenum">
              <a:rPr lang="en-GB" smtClean="0"/>
              <a:t>‹#›</a:t>
            </a:fld>
            <a:endParaRPr lang="en-GB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DEF600E-A836-4665-A50B-E5BE4AD54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648050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AE29E-9FC9-4682-B1BF-B530FBF6C74B}" type="datetimeFigureOut">
              <a:rPr lang="en-GB" smtClean="0"/>
              <a:t>24/08/2022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EA0E0-5CC6-4BD0-905C-A0021E419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151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sv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5704" y="615546"/>
            <a:ext cx="23148696" cy="9000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5704" y="1745438"/>
            <a:ext cx="23148696" cy="997030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207214" y="12303707"/>
            <a:ext cx="5040000" cy="504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fld id="{7F5AE29E-9FC9-4682-B1BF-B530FBF6C74B}" type="datetimeFigureOut">
              <a:rPr lang="en-GB" smtClean="0"/>
              <a:pPr/>
              <a:t>24/08/2022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44850" y="12303707"/>
            <a:ext cx="10800000" cy="504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5704" y="12303707"/>
            <a:ext cx="1440000" cy="504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fld id="{F5AEA0E0-5CC6-4BD0-905C-A0021E419432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9BA3AC52-83E7-ACD8-5A92-E5817F5592E4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2335274" y="12090399"/>
            <a:ext cx="1421435" cy="1139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479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6" r:id="rId2"/>
    <p:sldLayoutId id="2147483675" r:id="rId3"/>
    <p:sldLayoutId id="2147483655" r:id="rId4"/>
  </p:sldLayoutIdLst>
  <p:txStyles>
    <p:titleStyle>
      <a:lvl1pPr algn="l" defTabSz="1828709" rtl="0" eaLnBrk="1" latinLnBrk="0" hangingPunct="1">
        <a:lnSpc>
          <a:spcPct val="90000"/>
        </a:lnSpc>
        <a:spcBef>
          <a:spcPct val="0"/>
        </a:spcBef>
        <a:buNone/>
        <a:defRPr sz="47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1828709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None/>
        <a:defRPr sz="2200" kern="1200" spc="-40" baseline="0">
          <a:solidFill>
            <a:schemeClr val="tx1"/>
          </a:solidFill>
          <a:latin typeface="+mn-lt"/>
          <a:ea typeface="+mn-ea"/>
          <a:cs typeface="+mn-cs"/>
        </a:defRPr>
      </a:lvl1pPr>
      <a:lvl2pPr marL="575971" indent="-575971" algn="l" defTabSz="1828709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51942" indent="-575971" algn="l" defTabSz="1828709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1828709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None/>
        <a:defRPr sz="2200" b="0" kern="1200">
          <a:solidFill>
            <a:schemeClr val="tx1"/>
          </a:solidFill>
          <a:latin typeface="+mn-lt"/>
          <a:ea typeface="+mn-ea"/>
          <a:cs typeface="+mn-cs"/>
        </a:defRPr>
      </a:lvl4pPr>
      <a:lvl5pPr marL="0" indent="0" algn="l" defTabSz="1828709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None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0" indent="0" algn="l" defTabSz="1828709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None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0" indent="0" algn="l" defTabSz="1828709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None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l" defTabSz="1828709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None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0" indent="0" algn="l" defTabSz="1828709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None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35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709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063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417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771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126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48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483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ic.gov.au/outcomes-reform-victoria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research@respectvictoria.vic.gov.au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research@respectvictoria.vic.gov.a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A1710F04-1816-3391-4BDF-FC6B6E6C5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Project Logic Model Template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F81DE7A-8881-58FE-D9C5-8452FC1C038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b="1" dirty="0"/>
              <a:t>Project Objective: </a:t>
            </a:r>
            <a:r>
              <a:rPr lang="en-GB" dirty="0"/>
              <a:t>e.g. ‘To build effective and safe bystander behaviours amongst participants’.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9762FA6-9855-7615-303C-C837776EEA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1"/>
            <a:r>
              <a:rPr lang="en-GB" b="1" dirty="0"/>
              <a:t>External factors: </a:t>
            </a:r>
            <a:r>
              <a:rPr lang="en-GB" dirty="0"/>
              <a:t>List here factors outside your control that might impact the success of the project (e.g. a reduction in funding, the pandemic, etc.) </a:t>
            </a:r>
          </a:p>
          <a:p>
            <a:pPr lvl="1"/>
            <a:r>
              <a:rPr lang="en-GB" b="1" dirty="0"/>
              <a:t>Assumptions: </a:t>
            </a:r>
            <a:r>
              <a:rPr lang="en-GB" dirty="0"/>
              <a:t>An assumption is any condition that is necessary to make the outcomes in your project successful e.g. a well-trained workshop facilitator if workshops are an output. </a:t>
            </a:r>
            <a:br>
              <a:rPr lang="en-GB" dirty="0"/>
            </a:br>
            <a:r>
              <a:rPr lang="en-GB" dirty="0"/>
              <a:t>Outcome definitions have been adapted from State Government of Victoria (2021) </a:t>
            </a:r>
            <a:r>
              <a:rPr lang="en-GB" dirty="0">
                <a:hlinkClick r:id="rId3"/>
              </a:rPr>
              <a:t>Outcomes Reform in Victoria.</a:t>
            </a:r>
            <a:endParaRPr lang="en-GB" dirty="0"/>
          </a:p>
          <a:p>
            <a:r>
              <a:rPr lang="en-GB" dirty="0"/>
              <a:t>This is a template. Please feel free to delete the examples provided and add your own text.</a:t>
            </a:r>
            <a:endParaRPr lang="en-AU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8639039-69CB-76E3-8DA5-6CECFCD1FF7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Partners</a:t>
            </a:r>
          </a:p>
          <a:p>
            <a:pPr lvl="1"/>
            <a:r>
              <a:rPr lang="en-GB" dirty="0"/>
              <a:t>(for example community organisations, businesses).</a:t>
            </a:r>
          </a:p>
          <a:p>
            <a:r>
              <a:rPr lang="en-GB" dirty="0"/>
              <a:t>Strategies and Frameworks</a:t>
            </a:r>
          </a:p>
          <a:p>
            <a:r>
              <a:rPr lang="en-GB" dirty="0"/>
              <a:t>Funding</a:t>
            </a:r>
          </a:p>
          <a:p>
            <a:r>
              <a:rPr lang="en-GB" dirty="0"/>
              <a:t>Project Governance </a:t>
            </a:r>
          </a:p>
          <a:p>
            <a:pPr lvl="1"/>
            <a:r>
              <a:rPr lang="en-GB" dirty="0"/>
              <a:t>(for example Steering Group, Advisory Group).</a:t>
            </a:r>
          </a:p>
          <a:p>
            <a:r>
              <a:rPr lang="en-GB" dirty="0"/>
              <a:t>Staff</a:t>
            </a:r>
          </a:p>
          <a:p>
            <a:pPr lvl="1"/>
            <a:r>
              <a:rPr lang="en-GB" dirty="0"/>
              <a:t>(for example project staff, cultural advisors, etc).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A784AB-5650-424E-E7F3-D8DBED1A5BD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GB" dirty="0"/>
              <a:t>Inputs</a:t>
            </a:r>
          </a:p>
          <a:p>
            <a:pPr lvl="1"/>
            <a:r>
              <a:rPr lang="en-GB" dirty="0"/>
              <a:t>(The resources you will use to deliver activities and outputs in the project.)</a:t>
            </a:r>
          </a:p>
          <a:p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F36DD7-7A16-835C-CB2B-D58A6A658E8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GB" dirty="0"/>
              <a:t>Activities</a:t>
            </a:r>
          </a:p>
          <a:p>
            <a:pPr lvl="1"/>
            <a:r>
              <a:rPr lang="en-GB" dirty="0"/>
              <a:t>(Project actions that will lead to your outputs.)</a:t>
            </a:r>
          </a:p>
          <a:p>
            <a:endParaRPr lang="en-A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EF3C9DD-3B12-EDE5-F451-8F04989311B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GB" dirty="0"/>
              <a:t>Outputs</a:t>
            </a:r>
          </a:p>
          <a:p>
            <a:pPr lvl="1"/>
            <a:r>
              <a:rPr lang="en-GB" dirty="0"/>
              <a:t>(What is produced </a:t>
            </a:r>
            <a:br>
              <a:rPr lang="en-GB" dirty="0"/>
            </a:br>
            <a:r>
              <a:rPr lang="en-GB" dirty="0"/>
              <a:t>and delivered.)</a:t>
            </a:r>
          </a:p>
          <a:p>
            <a:endParaRPr lang="en-AU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B15AA16-65F6-4873-9F60-33CAC86A016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GB" dirty="0"/>
              <a:t>Short-term </a:t>
            </a:r>
            <a:br>
              <a:rPr lang="en-GB" dirty="0"/>
            </a:br>
            <a:r>
              <a:rPr lang="en-GB" dirty="0"/>
              <a:t>outcomes </a:t>
            </a:r>
          </a:p>
          <a:p>
            <a:pPr lvl="1"/>
            <a:r>
              <a:rPr lang="en-GB" dirty="0"/>
              <a:t>(These are changes you want to see in the short-term – which might be anywhere up to 1 year or so.)</a:t>
            </a:r>
          </a:p>
          <a:p>
            <a:endParaRPr lang="en-AU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05CA236-3114-C1CB-4B8D-5D3F3FF2F1C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GB" dirty="0"/>
              <a:t>Medium-term </a:t>
            </a:r>
            <a:br>
              <a:rPr lang="en-GB" dirty="0"/>
            </a:br>
            <a:r>
              <a:rPr lang="en-GB" dirty="0"/>
              <a:t>outcomes </a:t>
            </a:r>
          </a:p>
          <a:p>
            <a:pPr lvl="1"/>
            <a:r>
              <a:rPr lang="en-GB" dirty="0"/>
              <a:t>(These are changes you want to see in the medium-term – which might be anywhere from 2 to 5 years.)</a:t>
            </a:r>
          </a:p>
          <a:p>
            <a:endParaRPr lang="en-AU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9F37E03-845C-EB94-1FE1-AFBA585183B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GB" dirty="0"/>
              <a:t>Long-term </a:t>
            </a:r>
            <a:br>
              <a:rPr lang="en-GB" dirty="0"/>
            </a:br>
            <a:r>
              <a:rPr lang="en-GB" dirty="0"/>
              <a:t>outcomes </a:t>
            </a:r>
          </a:p>
          <a:p>
            <a:pPr lvl="1"/>
            <a:r>
              <a:rPr lang="en-GB" dirty="0"/>
              <a:t>(These are changes you want to see in the long-term – which might be anywhere from 5 years onwards.)</a:t>
            </a:r>
          </a:p>
          <a:p>
            <a:endParaRPr lang="en-AU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F8024AC-74DC-3B5F-3FCF-9B42BF27CCE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GB" dirty="0"/>
              <a:t>Activity 1</a:t>
            </a:r>
          </a:p>
          <a:p>
            <a:pPr lvl="1"/>
            <a:r>
              <a:rPr lang="en-GB" dirty="0"/>
              <a:t>Delivery of ‘Bystander behaviour’ training.</a:t>
            </a:r>
          </a:p>
          <a:p>
            <a:endParaRPr lang="en-AU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C56BA977-0731-3FD4-96BB-D729244C11BB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AU" dirty="0"/>
              <a:t>Activity 2</a:t>
            </a:r>
          </a:p>
          <a:p>
            <a:pPr lvl="1"/>
            <a:r>
              <a:rPr lang="en-AU" dirty="0"/>
              <a:t>(Please describe.)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20313234-B8C8-C208-744A-EF168D4697F5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pPr lvl="2"/>
            <a:r>
              <a:rPr lang="en-GB" dirty="0"/>
              <a:t>Copy/paste box to add </a:t>
            </a:r>
            <a:br>
              <a:rPr lang="en-GB" dirty="0"/>
            </a:br>
            <a:r>
              <a:rPr lang="en-GB" dirty="0"/>
              <a:t>more activities.</a:t>
            </a:r>
            <a:endParaRPr lang="en-AU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26FBFBD1-0F53-6948-8600-5180ED72C7D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en-GB" dirty="0"/>
              <a:t>Number and type of </a:t>
            </a:r>
            <a:br>
              <a:rPr lang="en-GB" dirty="0"/>
            </a:br>
            <a:r>
              <a:rPr lang="en-GB" dirty="0"/>
              <a:t>activities completed </a:t>
            </a:r>
          </a:p>
          <a:p>
            <a:pPr lvl="1"/>
            <a:r>
              <a:rPr lang="en-GB" dirty="0"/>
              <a:t>(e.g. three bystander </a:t>
            </a:r>
            <a:br>
              <a:rPr lang="en-GB" dirty="0"/>
            </a:br>
            <a:r>
              <a:rPr lang="en-GB" dirty="0"/>
              <a:t>training sessions).</a:t>
            </a:r>
            <a:endParaRPr lang="en-AU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F753B670-C0BC-36C6-B8E3-0505F830FEFC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en-GB" dirty="0"/>
              <a:t>Number of participants trained</a:t>
            </a:r>
          </a:p>
          <a:p>
            <a:pPr lvl="1"/>
            <a:r>
              <a:rPr lang="en-GB" dirty="0"/>
              <a:t>(e.g. 20 community members trained per session = 60 participants).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98C57D81-D128-E2D1-3B9F-63AEC4144F9C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pPr lvl="1"/>
            <a:r>
              <a:rPr lang="en-GB" dirty="0"/>
              <a:t>Relationships formed with </a:t>
            </a:r>
            <a:br>
              <a:rPr lang="en-GB" dirty="0"/>
            </a:br>
            <a:r>
              <a:rPr lang="en-GB" dirty="0"/>
              <a:t>key stakeholders.</a:t>
            </a:r>
            <a:endParaRPr lang="en-AU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C138CEBA-CA94-352A-EC79-0A8D5000DEB1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pPr lvl="2"/>
            <a:r>
              <a:rPr lang="en-GB" dirty="0"/>
              <a:t>Copy/paste box to add </a:t>
            </a:r>
            <a:br>
              <a:rPr lang="en-GB" dirty="0"/>
            </a:br>
            <a:r>
              <a:rPr lang="en-GB" dirty="0"/>
              <a:t>more outputs.</a:t>
            </a:r>
            <a:endParaRPr lang="en-AU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A6A9786A-3A87-6E57-F5E5-91B80AFFC365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pPr lvl="1"/>
            <a:r>
              <a:rPr lang="en-GB" dirty="0"/>
              <a:t>Participants recognise what inappropriate sexist or harassing behaviour looks like. (Example only.)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96A88108-AAA5-6FF0-6217-83F46D03F72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pPr lvl="1"/>
            <a:r>
              <a:rPr lang="en-GB" dirty="0"/>
              <a:t>Participants learn techniques for assessing when and how to intervene. (Example only.)</a:t>
            </a:r>
            <a:endParaRPr lang="en-AU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3F462B77-C51E-FE80-2CC2-BB753C3D20EB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pPr lvl="2"/>
            <a:r>
              <a:rPr lang="en-GB" dirty="0"/>
              <a:t>Copy/paste box to add </a:t>
            </a:r>
            <a:br>
              <a:rPr lang="en-GB" dirty="0"/>
            </a:br>
            <a:r>
              <a:rPr lang="en-GB" dirty="0"/>
              <a:t>more outcomes.</a:t>
            </a:r>
            <a:endParaRPr lang="en-AU" dirty="0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57EA2631-38A4-EED1-CDE8-F601322F5215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pPr lvl="1"/>
            <a:r>
              <a:rPr lang="en-GB" dirty="0"/>
              <a:t>Community members make assessments of when and how it is appropriate to intervene. (Example only.)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4BD357AC-4DAF-5221-1397-13E3615BD69B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pPr lvl="1"/>
            <a:r>
              <a:rPr lang="en-GB" dirty="0"/>
              <a:t>Community members have the confidence to intervene. (Example only.)</a:t>
            </a:r>
            <a:endParaRPr lang="en-AU" dirty="0"/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11CB866F-532E-51D9-C7BB-7D32A53FC3C0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pPr lvl="1"/>
            <a:r>
              <a:rPr lang="en-GB" dirty="0"/>
              <a:t>Community members begin practising bystander behaviour when small opportunities present. (Example only.)</a:t>
            </a:r>
            <a:endParaRPr lang="en-AU" dirty="0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6B1A7936-7032-BE2D-79B5-F3EF8E2D0933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pPr lvl="2"/>
            <a:r>
              <a:rPr lang="en-GB" dirty="0"/>
              <a:t>Copy/paste box to add </a:t>
            </a:r>
            <a:br>
              <a:rPr lang="en-GB" dirty="0"/>
            </a:br>
            <a:r>
              <a:rPr lang="en-GB" dirty="0"/>
              <a:t>more outcomes.</a:t>
            </a:r>
            <a:endParaRPr lang="en-AU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FCDBC0A9-E0A2-006D-ED19-71544267471F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pPr lvl="1"/>
            <a:r>
              <a:rPr lang="en-GB" dirty="0"/>
              <a:t>FFV Outcome – All Victorians live and practice confident and respectful relationships. (Example only.)</a:t>
            </a:r>
          </a:p>
          <a:p>
            <a:pPr lvl="2"/>
            <a:r>
              <a:rPr lang="en-GB" dirty="0"/>
              <a:t>Note – you might also include this as a bigger picture ‘vision’ that sits across the whole diagram.</a:t>
            </a:r>
            <a:endParaRPr lang="en-AU" dirty="0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0B0F9A14-C1D4-0640-E01B-3336F17AF2CC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pPr lvl="1"/>
            <a:r>
              <a:rPr lang="en-GB" dirty="0"/>
              <a:t>Bystander behaviour is a normal part of community action. (Example only.)</a:t>
            </a:r>
            <a:endParaRPr lang="en-AU" dirty="0"/>
          </a:p>
        </p:txBody>
      </p:sp>
      <p:sp>
        <p:nvSpPr>
          <p:cNvPr id="93" name="Text Placeholder 92">
            <a:extLst>
              <a:ext uri="{FF2B5EF4-FFF2-40B4-BE49-F238E27FC236}">
                <a16:creationId xmlns:a16="http://schemas.microsoft.com/office/drawing/2014/main" id="{A6E60496-41B1-F8EB-35B4-DF5221D55D25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r>
              <a:rPr lang="en-GB" sz="1200" dirty="0">
                <a:solidFill>
                  <a:srgbClr val="AAAAAA"/>
                </a:solidFill>
              </a:rPr>
              <a:t>For any questions, contact </a:t>
            </a:r>
            <a:r>
              <a:rPr lang="en-GB" sz="1200" u="sng" dirty="0">
                <a:solidFill>
                  <a:srgbClr val="AAAAAA"/>
                </a:solidFill>
                <a:hlinkClick r:id="rId4"/>
              </a:rPr>
              <a:t>research@respectvictoria.vic.gov.au</a:t>
            </a:r>
            <a:endParaRPr lang="en-AU" sz="1200" u="sng" dirty="0">
              <a:solidFill>
                <a:srgbClr val="AAAAAA"/>
              </a:solidFill>
            </a:endParaRP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03090316-7BF8-B2F7-E702-3B08B304EA1B}"/>
              </a:ext>
            </a:extLst>
          </p:cNvPr>
          <p:cNvCxnSpPr>
            <a:cxnSpLocks/>
          </p:cNvCxnSpPr>
          <p:nvPr/>
        </p:nvCxnSpPr>
        <p:spPr>
          <a:xfrm flipV="1">
            <a:off x="3829704" y="4302493"/>
            <a:ext cx="357285" cy="2557"/>
          </a:xfrm>
          <a:prstGeom prst="straightConnector1">
            <a:avLst/>
          </a:prstGeom>
          <a:ln w="63500" cap="sq">
            <a:miter lim="800000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F2DEBC86-A140-316A-4841-C519143D542B}"/>
              </a:ext>
            </a:extLst>
          </p:cNvPr>
          <p:cNvCxnSpPr>
            <a:cxnSpLocks/>
          </p:cNvCxnSpPr>
          <p:nvPr/>
        </p:nvCxnSpPr>
        <p:spPr>
          <a:xfrm flipV="1">
            <a:off x="7546174" y="4302493"/>
            <a:ext cx="357285" cy="2557"/>
          </a:xfrm>
          <a:prstGeom prst="straightConnector1">
            <a:avLst/>
          </a:prstGeom>
          <a:ln w="63500" cap="sq">
            <a:miter lim="800000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5FB6CEA-7467-2A75-72E1-080C4E13771D}"/>
              </a:ext>
            </a:extLst>
          </p:cNvPr>
          <p:cNvCxnSpPr>
            <a:cxnSpLocks/>
          </p:cNvCxnSpPr>
          <p:nvPr/>
        </p:nvCxnSpPr>
        <p:spPr>
          <a:xfrm>
            <a:off x="11290982" y="4305050"/>
            <a:ext cx="519319" cy="0"/>
          </a:xfrm>
          <a:prstGeom prst="straightConnector1">
            <a:avLst/>
          </a:prstGeom>
          <a:ln w="63500" cap="sq">
            <a:miter lim="800000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43546DAD-10C1-2715-6B2D-8381F2E04F5B}"/>
              </a:ext>
            </a:extLst>
          </p:cNvPr>
          <p:cNvCxnSpPr>
            <a:cxnSpLocks/>
          </p:cNvCxnSpPr>
          <p:nvPr/>
        </p:nvCxnSpPr>
        <p:spPr>
          <a:xfrm>
            <a:off x="15149210" y="4305050"/>
            <a:ext cx="713090" cy="0"/>
          </a:xfrm>
          <a:prstGeom prst="straightConnector1">
            <a:avLst/>
          </a:prstGeom>
          <a:ln w="63500" cap="sq">
            <a:miter lim="800000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7D5C89BE-227E-4DB6-E546-03A785AF3081}"/>
              </a:ext>
            </a:extLst>
          </p:cNvPr>
          <p:cNvCxnSpPr>
            <a:cxnSpLocks/>
          </p:cNvCxnSpPr>
          <p:nvPr/>
        </p:nvCxnSpPr>
        <p:spPr>
          <a:xfrm>
            <a:off x="19250416" y="4305050"/>
            <a:ext cx="1082284" cy="0"/>
          </a:xfrm>
          <a:prstGeom prst="straightConnector1">
            <a:avLst/>
          </a:prstGeom>
          <a:ln w="63500" cap="sq">
            <a:miter lim="800000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0B764A0A-10D5-E4E8-F5D4-4945B67EF9CF}"/>
              </a:ext>
            </a:extLst>
          </p:cNvPr>
          <p:cNvCxnSpPr>
            <a:cxnSpLocks/>
          </p:cNvCxnSpPr>
          <p:nvPr/>
        </p:nvCxnSpPr>
        <p:spPr>
          <a:xfrm flipV="1">
            <a:off x="3829704" y="5674093"/>
            <a:ext cx="357285" cy="2557"/>
          </a:xfrm>
          <a:prstGeom prst="straightConnector1">
            <a:avLst/>
          </a:prstGeom>
          <a:ln w="12700" cap="sq">
            <a:miter lim="800000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1AB0D258-FEFE-24C7-87F9-AD9EC8DBF1B4}"/>
              </a:ext>
            </a:extLst>
          </p:cNvPr>
          <p:cNvCxnSpPr>
            <a:cxnSpLocks/>
          </p:cNvCxnSpPr>
          <p:nvPr/>
        </p:nvCxnSpPr>
        <p:spPr>
          <a:xfrm flipV="1">
            <a:off x="7546174" y="5674093"/>
            <a:ext cx="357285" cy="2557"/>
          </a:xfrm>
          <a:prstGeom prst="straightConnector1">
            <a:avLst/>
          </a:prstGeom>
          <a:ln w="12700" cap="sq">
            <a:miter lim="800000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E0F527E1-70EE-C84D-D171-43AAA8DE1048}"/>
              </a:ext>
            </a:extLst>
          </p:cNvPr>
          <p:cNvCxnSpPr>
            <a:cxnSpLocks/>
          </p:cNvCxnSpPr>
          <p:nvPr/>
        </p:nvCxnSpPr>
        <p:spPr>
          <a:xfrm>
            <a:off x="15149210" y="5676650"/>
            <a:ext cx="713090" cy="0"/>
          </a:xfrm>
          <a:prstGeom prst="straightConnector1">
            <a:avLst/>
          </a:prstGeom>
          <a:ln w="12700" cap="sq">
            <a:miter lim="800000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9E8FE8D5-C70B-E2A7-B972-714E954F616B}"/>
              </a:ext>
            </a:extLst>
          </p:cNvPr>
          <p:cNvCxnSpPr>
            <a:cxnSpLocks/>
          </p:cNvCxnSpPr>
          <p:nvPr/>
        </p:nvCxnSpPr>
        <p:spPr>
          <a:xfrm>
            <a:off x="19250416" y="5676650"/>
            <a:ext cx="1082284" cy="0"/>
          </a:xfrm>
          <a:prstGeom prst="straightConnector1">
            <a:avLst/>
          </a:prstGeom>
          <a:ln w="12700" cap="sq">
            <a:miter lim="800000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7F550384-83C5-B693-6A35-DAF69099977A}"/>
              </a:ext>
            </a:extLst>
          </p:cNvPr>
          <p:cNvCxnSpPr>
            <a:cxnSpLocks/>
          </p:cNvCxnSpPr>
          <p:nvPr/>
        </p:nvCxnSpPr>
        <p:spPr>
          <a:xfrm>
            <a:off x="7546174" y="5806320"/>
            <a:ext cx="353226" cy="1516958"/>
          </a:xfrm>
          <a:prstGeom prst="straightConnector1">
            <a:avLst/>
          </a:prstGeom>
          <a:ln w="12700" cap="sq">
            <a:miter lim="800000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95DF755A-64F0-509F-AE7F-8AFDB3916470}"/>
              </a:ext>
            </a:extLst>
          </p:cNvPr>
          <p:cNvCxnSpPr>
            <a:cxnSpLocks/>
          </p:cNvCxnSpPr>
          <p:nvPr/>
        </p:nvCxnSpPr>
        <p:spPr>
          <a:xfrm flipV="1">
            <a:off x="11295041" y="5806320"/>
            <a:ext cx="501254" cy="1511353"/>
          </a:xfrm>
          <a:prstGeom prst="straightConnector1">
            <a:avLst/>
          </a:prstGeom>
          <a:ln w="12700" cap="sq">
            <a:miter lim="800000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4B612302-D31A-53E9-CA93-DB9DC2DA0052}"/>
              </a:ext>
            </a:extLst>
          </p:cNvPr>
          <p:cNvCxnSpPr>
            <a:cxnSpLocks/>
          </p:cNvCxnSpPr>
          <p:nvPr/>
        </p:nvCxnSpPr>
        <p:spPr>
          <a:xfrm>
            <a:off x="11290982" y="5676650"/>
            <a:ext cx="519319" cy="0"/>
          </a:xfrm>
          <a:prstGeom prst="straightConnector1">
            <a:avLst/>
          </a:prstGeom>
          <a:ln w="12700" cap="sq">
            <a:miter lim="800000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364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BA503-D2F7-AE36-410D-5268FC86D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Guidance Notes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BDC71C-2090-4714-5BFD-CD3B2FE60CF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5704" y="3260873"/>
            <a:ext cx="18000000" cy="4537405"/>
          </a:xfrm>
        </p:spPr>
        <p:txBody>
          <a:bodyPr/>
          <a:lstStyle/>
          <a:p>
            <a:pPr lvl="1"/>
            <a:r>
              <a:rPr lang="en-GB" dirty="0"/>
              <a:t>This template can be adapted to better suit your project’s method, cohort or setting.</a:t>
            </a:r>
          </a:p>
          <a:p>
            <a:pPr lvl="1"/>
            <a:r>
              <a:rPr lang="en-GB" dirty="0"/>
              <a:t>The boxes contain examples only. You can fill in boxes based on your own project and add more boxes where needed. The template can be adapted, </a:t>
            </a:r>
            <a:br>
              <a:rPr lang="en-GB" dirty="0"/>
            </a:br>
            <a:r>
              <a:rPr lang="en-GB" dirty="0"/>
              <a:t>so long as the logic is clearly displayed.</a:t>
            </a:r>
          </a:p>
          <a:p>
            <a:pPr lvl="1"/>
            <a:r>
              <a:rPr lang="en-GB" dirty="0"/>
              <a:t>Lines can be drawn with arrows in the direction from activities to outputs to outcomes, to show which activities link to which outputs and outcomes. </a:t>
            </a:r>
            <a:br>
              <a:rPr lang="en-GB" dirty="0"/>
            </a:br>
            <a:r>
              <a:rPr lang="en-GB" dirty="0"/>
              <a:t>Lines can also be simplified as needed (as shown in input to activities).</a:t>
            </a:r>
          </a:p>
          <a:p>
            <a:pPr lvl="1"/>
            <a:r>
              <a:rPr lang="en-GB" dirty="0"/>
              <a:t>Setting short and medium-term outcomes may depend on the length of your project. If you do set medium-term outcomes, ensure there is a causal pathway from short-term to medium-term outcomes, and then from medium to long-term outcomes.</a:t>
            </a:r>
          </a:p>
          <a:p>
            <a:pPr lvl="1"/>
            <a:r>
              <a:rPr lang="en-GB" dirty="0"/>
              <a:t>Achieving long-term outcomes can take many years. Please select the level of outcomes that are relevant to your project or funding program.</a:t>
            </a:r>
          </a:p>
          <a:p>
            <a:pPr lvl="1"/>
            <a:r>
              <a:rPr lang="en-GB" dirty="0"/>
              <a:t>It is important to discuss external factors and assumptions for your model with your practice group. Where you have the space and time, please include these </a:t>
            </a:r>
            <a:br>
              <a:rPr lang="en-GB" dirty="0"/>
            </a:br>
            <a:r>
              <a:rPr lang="en-GB" dirty="0"/>
              <a:t>in the diagram – however, they are not compulsory.</a:t>
            </a:r>
          </a:p>
          <a:p>
            <a:pPr lvl="1"/>
            <a:r>
              <a:rPr lang="en-GB" dirty="0"/>
              <a:t>A logic model helps you track your progress. External considerations and assumptions help you track that progress in context.</a:t>
            </a:r>
          </a:p>
          <a:p>
            <a:pPr lvl="1"/>
            <a:r>
              <a:rPr lang="en-GB" dirty="0"/>
              <a:t>For more guidance on developing a logic model go to the Respect Victoria Monitoring, Evaluation and Learning (MEL) Toolkit website. 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EA558BE-7CCD-5BF6-A57A-95C4F804F2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sz="1200" dirty="0">
                <a:solidFill>
                  <a:srgbClr val="AAAAAA"/>
                </a:solidFill>
              </a:rPr>
              <a:t>For any questions, contact </a:t>
            </a:r>
            <a:r>
              <a:rPr lang="en-GB" sz="1200" u="sng" dirty="0">
                <a:solidFill>
                  <a:srgbClr val="AAAAAA"/>
                </a:solidFill>
                <a:hlinkClick r:id="rId2"/>
              </a:rPr>
              <a:t>research@respectvictoria.vic.gov.au</a:t>
            </a:r>
            <a:endParaRPr lang="en-AU" sz="1200" u="sng" dirty="0">
              <a:solidFill>
                <a:srgbClr val="AAAAA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081907"/>
      </p:ext>
    </p:extLst>
  </p:cSld>
  <p:clrMapOvr>
    <a:masterClrMapping/>
  </p:clrMapOvr>
</p:sld>
</file>

<file path=ppt/theme/theme1.xml><?xml version="1.0" encoding="utf-8"?>
<a:theme xmlns:a="http://schemas.openxmlformats.org/drawingml/2006/main" name="Respect">
  <a:themeElements>
    <a:clrScheme name="Respect">
      <a:dk1>
        <a:sysClr val="windowText" lastClr="000000"/>
      </a:dk1>
      <a:lt1>
        <a:sysClr val="window" lastClr="FFFFFF"/>
      </a:lt1>
      <a:dk2>
        <a:srgbClr val="E57200"/>
      </a:dk2>
      <a:lt2>
        <a:srgbClr val="FFFFFF"/>
      </a:lt2>
      <a:accent1>
        <a:srgbClr val="E57200"/>
      </a:accent1>
      <a:accent2>
        <a:srgbClr val="FFAA56"/>
      </a:accent2>
      <a:accent3>
        <a:srgbClr val="F2F2F2"/>
      </a:accent3>
      <a:accent4>
        <a:srgbClr val="3C3C3C"/>
      </a:accent4>
      <a:accent5>
        <a:srgbClr val="666666"/>
      </a:accent5>
      <a:accent6>
        <a:srgbClr val="D8D8D8"/>
      </a:accent6>
      <a:hlink>
        <a:srgbClr val="AAAAAA"/>
      </a:hlink>
      <a:folHlink>
        <a:srgbClr val="0000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spect-Project Logic Model template.potx" id="{EF6A14E3-5FB9-43F0-AF6F-D7033ED1FD10}" vid="{CC4C1E83-9EC8-4DC5-A3FE-DA36390515C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070F893825EA4290BBDA8A1038E3AA" ma:contentTypeVersion="15" ma:contentTypeDescription="Create a new document." ma:contentTypeScope="" ma:versionID="735b45168d58c1cc1438deeb0efff5df">
  <xsd:schema xmlns:xsd="http://www.w3.org/2001/XMLSchema" xmlns:xs="http://www.w3.org/2001/XMLSchema" xmlns:p="http://schemas.microsoft.com/office/2006/metadata/properties" xmlns:ns2="59bc64bb-5ffd-47b9-a9eb-a625face39ab" xmlns:ns3="d8a81fb4-2740-4440-82bd-7caf6f2de287" xmlns:ns4="5ce0f2b5-5be5-4508-bce9-d7011ece0659" targetNamespace="http://schemas.microsoft.com/office/2006/metadata/properties" ma:root="true" ma:fieldsID="ba5e039f302438485c0d2dd0290f7768" ns2:_="" ns3:_="" ns4:_="">
    <xsd:import namespace="59bc64bb-5ffd-47b9-a9eb-a625face39ab"/>
    <xsd:import namespace="d8a81fb4-2740-4440-82bd-7caf6f2de287"/>
    <xsd:import namespace="5ce0f2b5-5be5-4508-bce9-d7011ece065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bc64bb-5ffd-47b9-a9eb-a625face39a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6e24e156-28e6-48ad-9c0f-4171595c9d9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a81fb4-2740-4440-82bd-7caf6f2de287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e0f2b5-5be5-4508-bce9-d7011ece0659" elementFormDefault="qualified">
    <xsd:import namespace="http://schemas.microsoft.com/office/2006/documentManagement/types"/>
    <xsd:import namespace="http://schemas.microsoft.com/office/infopath/2007/PartnerControls"/>
    <xsd:element name="TaxCatchAll" ma:index="22" nillable="true" ma:displayName="Taxonomy Catch All Column" ma:hidden="true" ma:list="{e61f54ee-780e-4002-a58f-1187248705b8}" ma:internalName="TaxCatchAll" ma:showField="CatchAllData" ma:web="d8a81fb4-2740-4440-82bd-7caf6f2de28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ce0f2b5-5be5-4508-bce9-d7011ece0659" xsi:nil="true"/>
    <lcf76f155ced4ddcb4097134ff3c332f xmlns="59bc64bb-5ffd-47b9-a9eb-a625face39ab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D047152-D5AF-4DC9-A95C-DEA91C11E0A8}"/>
</file>

<file path=customXml/itemProps2.xml><?xml version="1.0" encoding="utf-8"?>
<ds:datastoreItem xmlns:ds="http://schemas.openxmlformats.org/officeDocument/2006/customXml" ds:itemID="{459FC7C2-A9ED-48A7-8DA7-48A0B38B4BEB}"/>
</file>

<file path=customXml/itemProps3.xml><?xml version="1.0" encoding="utf-8"?>
<ds:datastoreItem xmlns:ds="http://schemas.openxmlformats.org/officeDocument/2006/customXml" ds:itemID="{E97417A3-5AA8-4D9F-83AA-74C218B17114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834</TotalTime>
  <Words>777</Words>
  <Application>Microsoft Office PowerPoint</Application>
  <PresentationFormat>Custom</PresentationFormat>
  <Paragraphs>58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Respect</vt:lpstr>
      <vt:lpstr>Project Logic Model Template</vt:lpstr>
      <vt:lpstr>Guidance Notes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Clickt  oadd sad</dc:title>
  <dc:creator>Timplates</dc:creator>
  <cp:lastModifiedBy>Morena Quirante</cp:lastModifiedBy>
  <cp:revision>72</cp:revision>
  <dcterms:created xsi:type="dcterms:W3CDTF">2017-11-21T14:37:44Z</dcterms:created>
  <dcterms:modified xsi:type="dcterms:W3CDTF">2022-08-24T00:05:48Z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0x010100D6070F893825EA4290BBDA8A1038E3AA</vt:lpwstr>
  </property>
</Properties>
</file>