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24382413" cy="13716000"/>
  <p:notesSz cx="6858000" cy="9144000"/>
  <p:defaultTextStyle>
    <a:defPPr>
      <a:defRPr lang="en-US"/>
    </a:defPPr>
    <a:lvl1pPr marL="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35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709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063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417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771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126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048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483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AAAA"/>
    <a:srgbClr val="CCCCCC"/>
    <a:srgbClr val="D8D8D8"/>
    <a:srgbClr val="666666"/>
    <a:srgbClr val="F2F2F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7" autoAdjust="0"/>
    <p:restoredTop sz="94701" autoAdjust="0"/>
  </p:normalViewPr>
  <p:slideViewPr>
    <p:cSldViewPr snapToGrid="0">
      <p:cViewPr varScale="1">
        <p:scale>
          <a:sx n="52" d="100"/>
          <a:sy n="52" d="100"/>
        </p:scale>
        <p:origin x="168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hyperlink" Target="mailto:research@respectvictoria.vic.gov.au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mailto:research@respectvictoria.vic.gov.au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keholder Matr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59F7A31-995D-877E-FC8F-2A235AD904D8}"/>
              </a:ext>
            </a:extLst>
          </p:cNvPr>
          <p:cNvSpPr/>
          <p:nvPr userDrawn="1"/>
        </p:nvSpPr>
        <p:spPr>
          <a:xfrm>
            <a:off x="0" y="0"/>
            <a:ext cx="24382413" cy="298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C6894AC-A6FF-4C78-BD1B-BD484004B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578E594-51C8-D30B-014F-4ED994618B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5704" y="1742624"/>
            <a:ext cx="23148696" cy="900112"/>
          </a:xfrm>
        </p:spPr>
        <p:txBody>
          <a:bodyPr/>
          <a:lstStyle>
            <a:lvl1pPr>
              <a:lnSpc>
                <a:spcPct val="95000"/>
              </a:lnSpc>
              <a:defRPr spc="-40" baseline="0"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4F79D83D-6FFF-FDAF-AF3F-191D25BEDB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5704" y="12811020"/>
            <a:ext cx="10440000" cy="350010"/>
          </a:xfrm>
          <a:noFill/>
        </p:spPr>
        <p:txBody>
          <a:bodyPr anchor="b"/>
          <a:lstStyle>
            <a:lvl1pPr>
              <a:defRPr sz="1400" b="1" spc="0" baseline="0"/>
            </a:lvl1pPr>
            <a:lvl2pPr marL="0" indent="0">
              <a:buNone/>
              <a:defRPr sz="1400" b="1"/>
            </a:lvl2pPr>
            <a:lvl3pPr marL="0" indent="0">
              <a:buNone/>
              <a:defRPr sz="1400" b="1"/>
            </a:lvl3pPr>
            <a:lvl4pPr>
              <a:defRPr sz="1400" b="1"/>
            </a:lvl4pPr>
            <a:lvl5pPr>
              <a:defRPr sz="1400" b="1"/>
            </a:lvl5pPr>
            <a:lvl6pPr>
              <a:defRPr sz="1400" b="1"/>
            </a:lvl6pPr>
            <a:lvl7pPr>
              <a:defRPr sz="1400" b="1"/>
            </a:lvl7pPr>
            <a:lvl8pPr>
              <a:defRPr sz="1400" b="1"/>
            </a:lvl8pPr>
            <a:lvl9pPr>
              <a:defRPr sz="1400" b="1"/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en-AU" dirty="0"/>
          </a:p>
        </p:txBody>
      </p:sp>
      <p:sp>
        <p:nvSpPr>
          <p:cNvPr id="22" name="Table Placeholder 12">
            <a:extLst>
              <a:ext uri="{FF2B5EF4-FFF2-40B4-BE49-F238E27FC236}">
                <a16:creationId xmlns:a16="http://schemas.microsoft.com/office/drawing/2014/main" id="{447D7E00-83BD-36DB-3F9E-67C999D70521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625705" y="3329795"/>
            <a:ext cx="23148696" cy="8460000"/>
          </a:xfrm>
        </p:spPr>
        <p:txBody>
          <a:bodyPr/>
          <a:lstStyle/>
          <a:p>
            <a:r>
              <a:rPr lang="en-GB"/>
              <a:t>Click icon to add table</a:t>
            </a:r>
            <a:endParaRPr lang="en-AU" dirty="0"/>
          </a:p>
        </p:txBody>
      </p:sp>
      <p:sp>
        <p:nvSpPr>
          <p:cNvPr id="2" name="Text Placeholder 7">
            <a:extLst>
              <a:ext uri="{FF2B5EF4-FFF2-40B4-BE49-F238E27FC236}">
                <a16:creationId xmlns:a16="http://schemas.microsoft.com/office/drawing/2014/main" id="{78D6D004-EB80-1987-71D2-114CA60CB08D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6901160" y="12488778"/>
            <a:ext cx="5076000" cy="684000"/>
          </a:xfrm>
          <a:noFill/>
        </p:spPr>
        <p:txBody>
          <a:bodyPr anchor="b"/>
          <a:lstStyle>
            <a:lvl1pPr algn="r">
              <a:lnSpc>
                <a:spcPct val="100000"/>
              </a:lnSpc>
              <a:spcBef>
                <a:spcPts val="0"/>
              </a:spcBef>
              <a:defRPr sz="1200" b="0" spc="0" baseline="0">
                <a:solidFill>
                  <a:srgbClr val="AAAAAA"/>
                </a:solidFill>
              </a:defRPr>
            </a:lvl1pPr>
            <a:lvl2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rgbClr val="AAAAAA"/>
                </a:solidFill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rgbClr val="AAAAAA"/>
                </a:solidFill>
              </a:defRPr>
            </a:lvl3pPr>
            <a:lvl4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4pPr>
            <a:lvl5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5pPr>
            <a:lvl6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6pPr>
            <a:lvl7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7pPr>
            <a:lvl8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8pPr>
            <a:lvl9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9pPr>
          </a:lstStyle>
          <a:p>
            <a:pPr algn="r"/>
            <a:r>
              <a:rPr lang="en-GB" sz="1200" dirty="0">
                <a:solidFill>
                  <a:srgbClr val="AAAAAA"/>
                </a:solidFill>
              </a:rPr>
              <a:t>For any questions, contact </a:t>
            </a:r>
            <a:r>
              <a:rPr lang="en-GB" sz="1200" u="sng" dirty="0">
                <a:solidFill>
                  <a:srgbClr val="AAAAAA"/>
                </a:solidFill>
                <a:hlinkClick r:id="rId2"/>
              </a:rPr>
              <a:t>research@respectvictoria.vic.gov.au</a:t>
            </a:r>
            <a:endParaRPr lang="en-AU" sz="1200" u="sng" dirty="0">
              <a:solidFill>
                <a:srgbClr val="AAAA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438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uidance No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59F7A31-995D-877E-FC8F-2A235AD904D8}"/>
              </a:ext>
            </a:extLst>
          </p:cNvPr>
          <p:cNvSpPr/>
          <p:nvPr userDrawn="1"/>
        </p:nvSpPr>
        <p:spPr>
          <a:xfrm>
            <a:off x="0" y="0"/>
            <a:ext cx="24382413" cy="1371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C6894AC-A6FF-4C78-BD1B-BD484004B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704" y="1218660"/>
            <a:ext cx="23148696" cy="900000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578E594-51C8-D30B-014F-4ED994618B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5704" y="3260873"/>
            <a:ext cx="18000000" cy="4537405"/>
          </a:xfrm>
        </p:spPr>
        <p:txBody>
          <a:bodyPr/>
          <a:lstStyle>
            <a:lvl1pPr>
              <a:lnSpc>
                <a:spcPct val="95000"/>
              </a:lnSpc>
              <a:defRPr sz="2000" spc="-40" baseline="0">
                <a:solidFill>
                  <a:schemeClr val="tx1"/>
                </a:solidFill>
              </a:defRPr>
            </a:lvl1pPr>
            <a:lvl2pPr marL="216000" indent="-216000">
              <a:spcBef>
                <a:spcPts val="2000"/>
              </a:spcBef>
              <a:defRPr sz="2000">
                <a:solidFill>
                  <a:schemeClr val="tx1"/>
                </a:solidFill>
              </a:defRPr>
            </a:lvl2pPr>
            <a:lvl3pPr marL="432000" indent="-216000">
              <a:defRPr sz="20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2D47245-EBD2-DBCD-6DB9-B5A5EA67B53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335274" y="12090399"/>
            <a:ext cx="1421435" cy="1139709"/>
          </a:xfrm>
          <a:prstGeom prst="rect">
            <a:avLst/>
          </a:prstGeom>
        </p:spPr>
      </p:pic>
      <p:sp>
        <p:nvSpPr>
          <p:cNvPr id="2" name="Text Placeholder 7">
            <a:extLst>
              <a:ext uri="{FF2B5EF4-FFF2-40B4-BE49-F238E27FC236}">
                <a16:creationId xmlns:a16="http://schemas.microsoft.com/office/drawing/2014/main" id="{CF09E3E3-6003-69B0-B33E-A44C73D69E8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6901160" y="12488778"/>
            <a:ext cx="5076000" cy="684000"/>
          </a:xfrm>
          <a:noFill/>
        </p:spPr>
        <p:txBody>
          <a:bodyPr anchor="b"/>
          <a:lstStyle>
            <a:lvl1pPr algn="r">
              <a:lnSpc>
                <a:spcPct val="100000"/>
              </a:lnSpc>
              <a:spcBef>
                <a:spcPts val="0"/>
              </a:spcBef>
              <a:defRPr sz="1200" b="0" spc="0" baseline="0">
                <a:solidFill>
                  <a:srgbClr val="AAAAAA"/>
                </a:solidFill>
              </a:defRPr>
            </a:lvl1pPr>
            <a:lvl2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rgbClr val="AAAAAA"/>
                </a:solidFill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rgbClr val="AAAAAA"/>
                </a:solidFill>
              </a:defRPr>
            </a:lvl3pPr>
            <a:lvl4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4pPr>
            <a:lvl5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5pPr>
            <a:lvl6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6pPr>
            <a:lvl7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7pPr>
            <a:lvl8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8pPr>
            <a:lvl9pPr algn="r">
              <a:lnSpc>
                <a:spcPct val="100000"/>
              </a:lnSpc>
              <a:spcBef>
                <a:spcPts val="0"/>
              </a:spcBef>
              <a:defRPr sz="1200" b="0">
                <a:solidFill>
                  <a:srgbClr val="AAAAAA"/>
                </a:solidFill>
              </a:defRPr>
            </a:lvl9pPr>
          </a:lstStyle>
          <a:p>
            <a:pPr algn="r"/>
            <a:r>
              <a:rPr lang="en-GB" sz="1200" dirty="0">
                <a:solidFill>
                  <a:srgbClr val="AAAAAA"/>
                </a:solidFill>
              </a:rPr>
              <a:t>For any questions, contact </a:t>
            </a:r>
            <a:r>
              <a:rPr lang="en-GB" sz="1200" u="sng" dirty="0">
                <a:solidFill>
                  <a:srgbClr val="AAAAAA"/>
                </a:solidFill>
                <a:hlinkClick r:id="rId4"/>
              </a:rPr>
              <a:t>research@respectvictoria.vic.gov.au</a:t>
            </a:r>
            <a:endParaRPr lang="en-AU" sz="1200" u="sng" dirty="0">
              <a:solidFill>
                <a:srgbClr val="AAAA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866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AE29E-9FC9-4682-B1BF-B530FBF6C74B}" type="datetimeFigureOut">
              <a:rPr lang="en-GB" smtClean="0"/>
              <a:t>24/08/2022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EA0E0-5CC6-4BD0-905C-A0021E419432}" type="slidenum">
              <a:rPr lang="en-GB" smtClean="0"/>
              <a:t>‹#›</a:t>
            </a:fld>
            <a:endParaRPr lang="en-GB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DEF600E-A836-4665-A50B-E5BE4AD54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648050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AE29E-9FC9-4682-B1BF-B530FBF6C74B}" type="datetimeFigureOut">
              <a:rPr lang="en-GB" smtClean="0"/>
              <a:t>24/08/2022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EA0E0-5CC6-4BD0-905C-A0021E419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151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sv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5704" y="615546"/>
            <a:ext cx="23148696" cy="900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5704" y="1745438"/>
            <a:ext cx="23148696" cy="997030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Eighth level</a:t>
            </a:r>
          </a:p>
          <a:p>
            <a:pPr lvl="8"/>
            <a:r>
              <a:rPr lang="en-US" dirty="0"/>
              <a:t>Ninth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207214" y="12303707"/>
            <a:ext cx="5040000" cy="50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fld id="{7F5AE29E-9FC9-4682-B1BF-B530FBF6C74B}" type="datetimeFigureOut">
              <a:rPr lang="en-GB" smtClean="0"/>
              <a:pPr/>
              <a:t>24/08/2022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44850" y="12303707"/>
            <a:ext cx="10800000" cy="50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5704" y="12303707"/>
            <a:ext cx="1440000" cy="50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fld id="{F5AEA0E0-5CC6-4BD0-905C-A0021E419432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9BA3AC52-83E7-ACD8-5A92-E5817F5592E4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2335274" y="12090399"/>
            <a:ext cx="1421435" cy="1139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479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6" r:id="rId2"/>
    <p:sldLayoutId id="2147483675" r:id="rId3"/>
    <p:sldLayoutId id="2147483655" r:id="rId4"/>
  </p:sldLayoutIdLst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sz="47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None/>
        <a:defRPr sz="2200" kern="1200" spc="-40" baseline="0">
          <a:solidFill>
            <a:schemeClr val="tx1"/>
          </a:solidFill>
          <a:latin typeface="+mn-lt"/>
          <a:ea typeface="+mn-ea"/>
          <a:cs typeface="+mn-cs"/>
        </a:defRPr>
      </a:lvl1pPr>
      <a:lvl2pPr marL="575971" indent="-575971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51942" indent="-575971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None/>
        <a:defRPr sz="2200" b="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0" indent="0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0" indent="0" algn="l" defTabSz="1828709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None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research@respectvictoria.vic.gov.au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research@respectvictoria.vic.gov.a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A1710F04-1816-3391-4BDF-FC6B6E6C5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Stakeholder Matrix Template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F81DE7A-8881-58FE-D9C5-8452FC1C038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The purpose of this template is to help you record all key individual and organisational stakeholders in your project and consider their roles in your evaluation. Identifying your key stakeholders</a:t>
            </a:r>
            <a:br>
              <a:rPr lang="en-GB" dirty="0"/>
            </a:br>
            <a:r>
              <a:rPr lang="en-GB" dirty="0"/>
              <a:t>is important to ensuring they are included at relevant points in the evaluation process. The template will help you to record why they might be included, and how.</a:t>
            </a:r>
            <a:endParaRPr lang="en-AU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9762FA6-9855-7615-303C-C837776EEA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This is a template. Please feel free to delete the examples provided and add your own text.</a:t>
            </a:r>
            <a:endParaRPr lang="en-AU" dirty="0"/>
          </a:p>
        </p:txBody>
      </p:sp>
      <p:graphicFrame>
        <p:nvGraphicFramePr>
          <p:cNvPr id="13" name="Table 13">
            <a:extLst>
              <a:ext uri="{FF2B5EF4-FFF2-40B4-BE49-F238E27FC236}">
                <a16:creationId xmlns:a16="http://schemas.microsoft.com/office/drawing/2014/main" id="{C168F504-8982-BCA4-D855-35594CF32FC2}"/>
              </a:ext>
            </a:extLst>
          </p:cNvPr>
          <p:cNvGraphicFramePr>
            <a:graphicFrameLocks noGrp="1"/>
          </p:cNvGraphicFramePr>
          <p:nvPr>
            <p:ph type="tbl" sz="quarter" idx="10"/>
            <p:extLst>
              <p:ext uri="{D42A27DB-BD31-4B8C-83A1-F6EECF244321}">
                <p14:modId xmlns:p14="http://schemas.microsoft.com/office/powerpoint/2010/main" val="1019126626"/>
              </p:ext>
            </p:extLst>
          </p:nvPr>
        </p:nvGraphicFramePr>
        <p:xfrm>
          <a:off x="625475" y="3330575"/>
          <a:ext cx="23148696" cy="84348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85928">
                  <a:extLst>
                    <a:ext uri="{9D8B030D-6E8A-4147-A177-3AD203B41FA5}">
                      <a16:colId xmlns:a16="http://schemas.microsoft.com/office/drawing/2014/main" val="965607889"/>
                    </a:ext>
                  </a:extLst>
                </a:gridCol>
                <a:gridCol w="6454256">
                  <a:extLst>
                    <a:ext uri="{9D8B030D-6E8A-4147-A177-3AD203B41FA5}">
                      <a16:colId xmlns:a16="http://schemas.microsoft.com/office/drawing/2014/main" val="2102365518"/>
                    </a:ext>
                  </a:extLst>
                </a:gridCol>
                <a:gridCol w="6454256">
                  <a:extLst>
                    <a:ext uri="{9D8B030D-6E8A-4147-A177-3AD203B41FA5}">
                      <a16:colId xmlns:a16="http://schemas.microsoft.com/office/drawing/2014/main" val="1304941713"/>
                    </a:ext>
                  </a:extLst>
                </a:gridCol>
                <a:gridCol w="6454256">
                  <a:extLst>
                    <a:ext uri="{9D8B030D-6E8A-4147-A177-3AD203B41FA5}">
                      <a16:colId xmlns:a16="http://schemas.microsoft.com/office/drawing/2014/main" val="2114035495"/>
                    </a:ext>
                  </a:extLst>
                </a:gridCol>
              </a:tblGrid>
              <a:tr h="1103403">
                <a:tc>
                  <a:txBody>
                    <a:bodyPr/>
                    <a:lstStyle/>
                    <a:p>
                      <a:pPr algn="ctr"/>
                      <a:r>
                        <a:rPr lang="en-AU" sz="1600" dirty="0">
                          <a:solidFill>
                            <a:schemeClr val="bg1"/>
                          </a:solidFill>
                        </a:rPr>
                        <a:t>Stakeholder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Why is it important to include this stakeholder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in your evaluation? What is the need and the benefit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for you and them?</a:t>
                      </a:r>
                      <a:endParaRPr lang="en-AU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What role will the stakeholder have in the evaluation?</a:t>
                      </a:r>
                      <a:endParaRPr lang="en-AU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What do I need to understand about this stakeholder in order </a:t>
                      </a:r>
                    </a:p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to maximise engagement with and from them?</a:t>
                      </a:r>
                      <a:endParaRPr lang="en-AU" sz="16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5124356"/>
                  </a:ext>
                </a:extLst>
              </a:tr>
              <a:tr h="2443817">
                <a:tc>
                  <a:txBody>
                    <a:bodyPr/>
                    <a:lstStyle/>
                    <a:p>
                      <a:pPr algn="ctr"/>
                      <a:r>
                        <a:rPr lang="en-AU" sz="1600" dirty="0">
                          <a:solidFill>
                            <a:schemeClr val="bg1"/>
                          </a:solidFill>
                        </a:rPr>
                        <a:t>Community faith leaders</a:t>
                      </a:r>
                    </a:p>
                    <a:p>
                      <a:pPr algn="ctr"/>
                      <a:r>
                        <a:rPr lang="en-AU" sz="1400" b="0" dirty="0">
                          <a:solidFill>
                            <a:schemeClr val="bg1"/>
                          </a:solidFill>
                        </a:rPr>
                        <a:t>(Example only.)</a:t>
                      </a:r>
                    </a:p>
                  </a:txBody>
                  <a:tcPr marL="108000" marR="108000" marT="180000" marB="108000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216000" indent="-21600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GB" sz="1400" dirty="0">
                          <a:solidFill>
                            <a:schemeClr val="accent5"/>
                          </a:solidFill>
                        </a:rPr>
                        <a:t>It is an important principle to ensure the voices of community are involved in an evaluation about that community (Nothing about us without us).</a:t>
                      </a:r>
                    </a:p>
                    <a:p>
                      <a:pPr marL="216000" indent="-21600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GB" sz="1400" dirty="0">
                          <a:solidFill>
                            <a:schemeClr val="accent5"/>
                          </a:solidFill>
                        </a:rPr>
                        <a:t>Community leaders are connected with community and can help build trust in the evaluation and support messaging around participation in the evaluation.</a:t>
                      </a:r>
                    </a:p>
                    <a:p>
                      <a:pPr marL="216000" indent="-21600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GB" sz="1400" dirty="0">
                          <a:solidFill>
                            <a:schemeClr val="accent5"/>
                          </a:solidFill>
                        </a:rPr>
                        <a:t>Community leaders are important to championing future change or roll out of action that flows from the evaluation.</a:t>
                      </a:r>
                      <a:endParaRPr lang="en-AU" sz="1400" dirty="0">
                        <a:solidFill>
                          <a:schemeClr val="accent5"/>
                        </a:solidFill>
                      </a:endParaRPr>
                    </a:p>
                  </a:txBody>
                  <a:tcPr marL="252000" marR="144000" marT="180000" marB="108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6000" indent="-21600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GB" sz="1400" dirty="0">
                          <a:solidFill>
                            <a:schemeClr val="accent5"/>
                          </a:solidFill>
                        </a:rPr>
                        <a:t>Some leaders sit on the evaluation advisory committee.</a:t>
                      </a:r>
                    </a:p>
                    <a:p>
                      <a:pPr marL="216000" indent="-21600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GB" sz="1400" dirty="0">
                          <a:solidFill>
                            <a:schemeClr val="accent5"/>
                          </a:solidFill>
                        </a:rPr>
                        <a:t>Leaders will be asked to review surveys to ensure appropriateness and accessibility.</a:t>
                      </a:r>
                    </a:p>
                    <a:p>
                      <a:pPr marL="216000" indent="-21600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GB" sz="1400" dirty="0">
                          <a:solidFill>
                            <a:schemeClr val="accent5"/>
                          </a:solidFill>
                        </a:rPr>
                        <a:t>Leaders will communicate with community members via face to face events and news lists regarding participation in the evaluation.</a:t>
                      </a:r>
                      <a:endParaRPr lang="en-AU" sz="1400" dirty="0">
                        <a:solidFill>
                          <a:schemeClr val="accent5"/>
                        </a:solidFill>
                      </a:endParaRPr>
                    </a:p>
                  </a:txBody>
                  <a:tcPr marL="252000" marR="144000" marT="180000" marB="108000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6000" indent="-21600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GB" sz="1400" dirty="0">
                          <a:solidFill>
                            <a:schemeClr val="accent5"/>
                          </a:solidFill>
                        </a:rPr>
                        <a:t>Their time is voluntary and it may be difficult to communicate consistently with faith leaders.</a:t>
                      </a:r>
                    </a:p>
                    <a:p>
                      <a:pPr marL="216000" indent="-21600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GB" sz="1400" dirty="0">
                          <a:solidFill>
                            <a:schemeClr val="accent5"/>
                          </a:solidFill>
                        </a:rPr>
                        <a:t>Different levels of IT and technical literacy mean using different modes of connection and communication.</a:t>
                      </a:r>
                    </a:p>
                    <a:p>
                      <a:pPr marL="216000" indent="-21600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GB" sz="1400" dirty="0">
                          <a:solidFill>
                            <a:schemeClr val="accent5"/>
                          </a:solidFill>
                        </a:rPr>
                        <a:t>I need to make considerable time available in my project management to build trust and explain benefits of the project.</a:t>
                      </a:r>
                      <a:endParaRPr lang="en-AU" sz="1400" dirty="0">
                        <a:solidFill>
                          <a:schemeClr val="accent5"/>
                        </a:solidFill>
                      </a:endParaRPr>
                    </a:p>
                  </a:txBody>
                  <a:tcPr marL="252000" marR="144000" marT="180000" marB="108000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8533101"/>
                  </a:ext>
                </a:extLst>
              </a:tr>
              <a:tr h="2443817">
                <a:tc>
                  <a:txBody>
                    <a:bodyPr/>
                    <a:lstStyle/>
                    <a:p>
                      <a:pPr algn="ctr"/>
                      <a:endParaRPr lang="en-AU" sz="1600" dirty="0">
                        <a:solidFill>
                          <a:schemeClr val="bg1"/>
                        </a:solidFill>
                      </a:endParaRPr>
                    </a:p>
                  </a:txBody>
                  <a:tcPr marL="108000" marR="108000" marT="180000" marB="108000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216000" indent="-21600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endParaRPr lang="en-AU" sz="1400" dirty="0">
                        <a:solidFill>
                          <a:schemeClr val="accent5"/>
                        </a:solidFill>
                      </a:endParaRPr>
                    </a:p>
                  </a:txBody>
                  <a:tcPr marL="252000" marR="144000" marT="180000" marB="108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6000" indent="-21600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endParaRPr lang="en-AU" sz="1400" dirty="0">
                        <a:solidFill>
                          <a:schemeClr val="accent5"/>
                        </a:solidFill>
                      </a:endParaRPr>
                    </a:p>
                  </a:txBody>
                  <a:tcPr marL="252000" marR="144000" marT="180000" marB="108000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6000" indent="-21600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endParaRPr lang="en-AU" sz="1400" dirty="0">
                        <a:solidFill>
                          <a:schemeClr val="accent5"/>
                        </a:solidFill>
                      </a:endParaRPr>
                    </a:p>
                  </a:txBody>
                  <a:tcPr marL="252000" marR="144000" marT="180000" marB="108000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5364627"/>
                  </a:ext>
                </a:extLst>
              </a:tr>
              <a:tr h="2443817">
                <a:tc>
                  <a:txBody>
                    <a:bodyPr/>
                    <a:lstStyle/>
                    <a:p>
                      <a:pPr algn="ctr"/>
                      <a:endParaRPr lang="en-AU" sz="1600" dirty="0">
                        <a:solidFill>
                          <a:schemeClr val="bg1"/>
                        </a:solidFill>
                      </a:endParaRPr>
                    </a:p>
                  </a:txBody>
                  <a:tcPr marL="108000" marR="108000" marT="180000" marB="108000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216000" indent="-21600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endParaRPr lang="en-AU" sz="1400" dirty="0">
                        <a:solidFill>
                          <a:schemeClr val="accent5"/>
                        </a:solidFill>
                      </a:endParaRPr>
                    </a:p>
                  </a:txBody>
                  <a:tcPr marL="252000" marR="144000" marT="180000" marB="108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6000" indent="-21600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endParaRPr lang="en-AU" sz="1400" dirty="0">
                        <a:solidFill>
                          <a:schemeClr val="accent5"/>
                        </a:solidFill>
                      </a:endParaRPr>
                    </a:p>
                  </a:txBody>
                  <a:tcPr marL="252000" marR="144000" marT="180000" marB="108000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16000" indent="-21600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endParaRPr lang="en-AU" sz="1400" dirty="0">
                        <a:solidFill>
                          <a:schemeClr val="accent5"/>
                        </a:solidFill>
                      </a:endParaRPr>
                    </a:p>
                  </a:txBody>
                  <a:tcPr marL="252000" marR="144000" marT="180000" marB="108000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0235994"/>
                  </a:ext>
                </a:extLst>
              </a:tr>
            </a:tbl>
          </a:graphicData>
        </a:graphic>
      </p:graphicFrame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00366BF-0648-CC2C-C434-7B285F15872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r>
              <a:rPr lang="en-GB" sz="1200" dirty="0">
                <a:solidFill>
                  <a:srgbClr val="AAAAAA"/>
                </a:solidFill>
              </a:rPr>
              <a:t>For any questions, contact </a:t>
            </a:r>
            <a:r>
              <a:rPr lang="en-GB" sz="1200" u="sng" dirty="0">
                <a:solidFill>
                  <a:srgbClr val="AAAAAA"/>
                </a:solidFill>
                <a:hlinkClick r:id="rId2"/>
              </a:rPr>
              <a:t>research@respectvictoria.vic.gov.au</a:t>
            </a:r>
            <a:endParaRPr lang="en-AU" sz="1200" u="sng" dirty="0">
              <a:solidFill>
                <a:srgbClr val="AAAA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64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BA503-D2F7-AE36-410D-5268FC86D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Guidance Notes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BDC71C-2090-4714-5BFD-CD3B2FE60CF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1"/>
            <a:r>
              <a:rPr lang="en-GB" dirty="0"/>
              <a:t>This template can be adapted to better suit your project’s method, cohort or setting.</a:t>
            </a:r>
          </a:p>
          <a:p>
            <a:pPr lvl="1"/>
            <a:r>
              <a:rPr lang="en-GB" dirty="0"/>
              <a:t>The template contains examples only. You can add more rows for each stakeholder that you identify.</a:t>
            </a:r>
          </a:p>
          <a:p>
            <a:pPr lvl="1"/>
            <a:r>
              <a:rPr lang="en-GB" dirty="0"/>
              <a:t>You can develop or adapt your stakeholder matrix for use in any format (e.g. Word, Excel, PowerPoint) but ensure that the key column headings are included.</a:t>
            </a:r>
          </a:p>
          <a:p>
            <a:pPr lvl="1"/>
            <a:r>
              <a:rPr lang="en-GB" dirty="0"/>
              <a:t>You don’t need to include every stakeholder on your list; only those that have an important stake in your MEL work. </a:t>
            </a:r>
          </a:p>
          <a:p>
            <a:pPr lvl="1"/>
            <a:r>
              <a:rPr lang="en-GB" dirty="0"/>
              <a:t>Prioritise your stakeholder list, beginning with the most important and those that will have the most input into or benefit from your project.</a:t>
            </a:r>
          </a:p>
          <a:p>
            <a:pPr lvl="1"/>
            <a:r>
              <a:rPr lang="en-GB" dirty="0"/>
              <a:t>The two groups that typically feature as end users of evaluations are project practitioners and project funders, so consider them when you complete the matrix.</a:t>
            </a:r>
          </a:p>
          <a:p>
            <a:pPr lvl="1"/>
            <a:r>
              <a:rPr lang="en-GB" dirty="0"/>
              <a:t>Also consider the gender and demography of your stakeholders. This will inform the rest of the matrix. </a:t>
            </a:r>
          </a:p>
          <a:p>
            <a:pPr lvl="1"/>
            <a:r>
              <a:rPr lang="en-GB" dirty="0"/>
              <a:t>For more guidance on identifying stakeholders go to the Respect Victoria Monitoring, Evaluation and Learning (MEL) Toolkit website. </a:t>
            </a:r>
            <a:endParaRPr lang="en-AU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4A56C31-B54B-C1A5-D81E-DC60FCF23409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r>
              <a:rPr lang="en-GB" sz="1200" dirty="0">
                <a:solidFill>
                  <a:srgbClr val="AAAAAA"/>
                </a:solidFill>
              </a:rPr>
              <a:t>For any questions, contact </a:t>
            </a:r>
            <a:r>
              <a:rPr lang="en-GB" sz="1200" u="sng" dirty="0">
                <a:solidFill>
                  <a:srgbClr val="AAAAAA"/>
                </a:solidFill>
                <a:hlinkClick r:id="rId2"/>
              </a:rPr>
              <a:t>research@respectvictoria.vic.gov.au</a:t>
            </a:r>
            <a:endParaRPr lang="en-AU" sz="1200" u="sng" dirty="0">
              <a:solidFill>
                <a:srgbClr val="AAAA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081907"/>
      </p:ext>
    </p:extLst>
  </p:cSld>
  <p:clrMapOvr>
    <a:masterClrMapping/>
  </p:clrMapOvr>
</p:sld>
</file>

<file path=ppt/theme/theme1.xml><?xml version="1.0" encoding="utf-8"?>
<a:theme xmlns:a="http://schemas.openxmlformats.org/drawingml/2006/main" name="Respect">
  <a:themeElements>
    <a:clrScheme name="Respect">
      <a:dk1>
        <a:sysClr val="windowText" lastClr="000000"/>
      </a:dk1>
      <a:lt1>
        <a:sysClr val="window" lastClr="FFFFFF"/>
      </a:lt1>
      <a:dk2>
        <a:srgbClr val="E57200"/>
      </a:dk2>
      <a:lt2>
        <a:srgbClr val="FFFFFF"/>
      </a:lt2>
      <a:accent1>
        <a:srgbClr val="E57200"/>
      </a:accent1>
      <a:accent2>
        <a:srgbClr val="FFAA56"/>
      </a:accent2>
      <a:accent3>
        <a:srgbClr val="F2F2F2"/>
      </a:accent3>
      <a:accent4>
        <a:srgbClr val="3C3C3C"/>
      </a:accent4>
      <a:accent5>
        <a:srgbClr val="666666"/>
      </a:accent5>
      <a:accent6>
        <a:srgbClr val="D8D8D8"/>
      </a:accent6>
      <a:hlink>
        <a:srgbClr val="AAAAAA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spect-Stakeholder Matrix template.potx" id="{0ECF9A5C-2A96-484F-81CE-3DA15CA721AC}" vid="{4ADC4706-FAC0-4674-A294-9EED0350938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070F893825EA4290BBDA8A1038E3AA" ma:contentTypeVersion="15" ma:contentTypeDescription="Create a new document." ma:contentTypeScope="" ma:versionID="735b45168d58c1cc1438deeb0efff5df">
  <xsd:schema xmlns:xsd="http://www.w3.org/2001/XMLSchema" xmlns:xs="http://www.w3.org/2001/XMLSchema" xmlns:p="http://schemas.microsoft.com/office/2006/metadata/properties" xmlns:ns2="59bc64bb-5ffd-47b9-a9eb-a625face39ab" xmlns:ns3="d8a81fb4-2740-4440-82bd-7caf6f2de287" xmlns:ns4="5ce0f2b5-5be5-4508-bce9-d7011ece0659" targetNamespace="http://schemas.microsoft.com/office/2006/metadata/properties" ma:root="true" ma:fieldsID="ba5e039f302438485c0d2dd0290f7768" ns2:_="" ns3:_="" ns4:_="">
    <xsd:import namespace="59bc64bb-5ffd-47b9-a9eb-a625face39ab"/>
    <xsd:import namespace="d8a81fb4-2740-4440-82bd-7caf6f2de287"/>
    <xsd:import namespace="5ce0f2b5-5be5-4508-bce9-d7011ece065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bc64bb-5ffd-47b9-a9eb-a625face39a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e24e156-28e6-48ad-9c0f-4171595c9d9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a81fb4-2740-4440-82bd-7caf6f2de28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e0f2b5-5be5-4508-bce9-d7011ece0659" elementFormDefault="qualified">
    <xsd:import namespace="http://schemas.microsoft.com/office/2006/documentManagement/types"/>
    <xsd:import namespace="http://schemas.microsoft.com/office/infopath/2007/PartnerControls"/>
    <xsd:element name="TaxCatchAll" ma:index="22" nillable="true" ma:displayName="Taxonomy Catch All Column" ma:hidden="true" ma:list="{e61f54ee-780e-4002-a58f-1187248705b8}" ma:internalName="TaxCatchAll" ma:showField="CatchAllData" ma:web="d8a81fb4-2740-4440-82bd-7caf6f2de28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ce0f2b5-5be5-4508-bce9-d7011ece0659" xsi:nil="true"/>
    <lcf76f155ced4ddcb4097134ff3c332f xmlns="59bc64bb-5ffd-47b9-a9eb-a625face39a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21639DF-52D0-411B-8CFA-08E83667CC59}"/>
</file>

<file path=customXml/itemProps2.xml><?xml version="1.0" encoding="utf-8"?>
<ds:datastoreItem xmlns:ds="http://schemas.openxmlformats.org/officeDocument/2006/customXml" ds:itemID="{60571E1E-E4BD-42B1-BA80-91EC6971EFC6}"/>
</file>

<file path=customXml/itemProps3.xml><?xml version="1.0" encoding="utf-8"?>
<ds:datastoreItem xmlns:ds="http://schemas.openxmlformats.org/officeDocument/2006/customXml" ds:itemID="{BE1C95E8-F48D-42AA-95CE-683B519ED84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599</TotalTime>
  <Words>523</Words>
  <Application>Microsoft Office PowerPoint</Application>
  <PresentationFormat>Custom</PresentationFormat>
  <Paragraphs>32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Arial</vt:lpstr>
      <vt:lpstr>Respect</vt:lpstr>
      <vt:lpstr>Stakeholder Matrix Template</vt:lpstr>
      <vt:lpstr>Guidance Notes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Clickt  oadd sad</dc:title>
  <dc:creator>Timplates</dc:creator>
  <cp:lastModifiedBy>Morena Quirante</cp:lastModifiedBy>
  <cp:revision>46</cp:revision>
  <dcterms:created xsi:type="dcterms:W3CDTF">2017-11-21T14:37:44Z</dcterms:created>
  <dcterms:modified xsi:type="dcterms:W3CDTF">2022-08-24T00:05:44Z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0x010100D6070F893825EA4290BBDA8A1038E3AA</vt:lpwstr>
  </property>
</Properties>
</file>